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2" r:id="rId2"/>
    <p:sldId id="301" r:id="rId3"/>
    <p:sldId id="305" r:id="rId4"/>
    <p:sldId id="329" r:id="rId5"/>
    <p:sldId id="307" r:id="rId6"/>
    <p:sldId id="317" r:id="rId7"/>
    <p:sldId id="318" r:id="rId8"/>
    <p:sldId id="320" r:id="rId9"/>
    <p:sldId id="321" r:id="rId10"/>
    <p:sldId id="322" r:id="rId11"/>
    <p:sldId id="323" r:id="rId12"/>
    <p:sldId id="328" r:id="rId13"/>
    <p:sldId id="330" r:id="rId14"/>
    <p:sldId id="327" r:id="rId15"/>
    <p:sldId id="31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D6EAC75-2A75-4A91-BF90-FA49C9AF6167}">
          <p14:sldIdLst>
            <p14:sldId id="302"/>
            <p14:sldId id="301"/>
            <p14:sldId id="305"/>
            <p14:sldId id="329"/>
            <p14:sldId id="307"/>
            <p14:sldId id="317"/>
            <p14:sldId id="318"/>
            <p14:sldId id="320"/>
            <p14:sldId id="321"/>
            <p14:sldId id="322"/>
            <p14:sldId id="323"/>
            <p14:sldId id="328"/>
            <p14:sldId id="330"/>
            <p14:sldId id="327"/>
            <p14:sldId id="3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E1FF"/>
    <a:srgbClr val="6666FF"/>
    <a:srgbClr val="47B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9" autoAdjust="0"/>
    <p:restoredTop sz="94632" autoAdjust="0"/>
  </p:normalViewPr>
  <p:slideViewPr>
    <p:cSldViewPr snapToGrid="0">
      <p:cViewPr varScale="1">
        <p:scale>
          <a:sx n="83" d="100"/>
          <a:sy n="83" d="100"/>
        </p:scale>
        <p:origin x="56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AE249-CC99-45E7-A6EE-2C8E11FECB86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54D44F8-7DE1-4F05-9262-61BE25B9EF4C}">
      <dgm:prSet phldrT="[Texte]"/>
      <dgm:spPr/>
      <dgm:t>
        <a:bodyPr/>
        <a:lstStyle/>
        <a:p>
          <a:r>
            <a:rPr lang="fr-FR" dirty="0"/>
            <a:t>Rapport aux savoirs </a:t>
          </a:r>
          <a:r>
            <a:rPr lang="fr-FR" dirty="0" smtClean="0"/>
            <a:t>complexe (lycéens </a:t>
          </a:r>
          <a:r>
            <a:rPr lang="fr-FR" dirty="0" err="1" smtClean="0"/>
            <a:t>profesionnels</a:t>
          </a:r>
          <a:r>
            <a:rPr lang="fr-FR" dirty="0" smtClean="0"/>
            <a:t>)</a:t>
          </a:r>
          <a:endParaRPr lang="fr-FR" dirty="0"/>
        </a:p>
      </dgm:t>
    </dgm:pt>
    <dgm:pt modelId="{1FB48C18-8239-4B37-9F75-2B8599FC4AB2}" type="parTrans" cxnId="{695DB272-DE18-4A01-80B4-848442704E31}">
      <dgm:prSet/>
      <dgm:spPr/>
      <dgm:t>
        <a:bodyPr/>
        <a:lstStyle/>
        <a:p>
          <a:endParaRPr lang="fr-FR"/>
        </a:p>
      </dgm:t>
    </dgm:pt>
    <dgm:pt modelId="{BE2294E7-864D-44E1-8EA5-198D3C37DD2B}" type="sibTrans" cxnId="{695DB272-DE18-4A01-80B4-848442704E31}">
      <dgm:prSet/>
      <dgm:spPr/>
      <dgm:t>
        <a:bodyPr/>
        <a:lstStyle/>
        <a:p>
          <a:endParaRPr lang="fr-FR"/>
        </a:p>
      </dgm:t>
    </dgm:pt>
    <dgm:pt modelId="{751E97A8-FF11-49DD-89EE-94A6640BA931}">
      <dgm:prSet phldrT="[Texte]" custT="1"/>
      <dgm:spPr/>
      <dgm:t>
        <a:bodyPr/>
        <a:lstStyle/>
        <a:p>
          <a:pPr algn="l"/>
          <a:r>
            <a:rPr lang="fr-FR" sz="1400" b="1" dirty="0">
              <a:solidFill>
                <a:schemeClr val="accent1"/>
              </a:solidFill>
              <a:effectLst/>
            </a:rPr>
            <a:t>Perspective interactionniste </a:t>
          </a:r>
          <a:r>
            <a:rPr lang="fr-FR" sz="1400" dirty="0"/>
            <a:t>(Charlot,1999 ; </a:t>
          </a:r>
          <a:r>
            <a:rPr lang="fr-FR" sz="1400" dirty="0" err="1"/>
            <a:t>Jellab</a:t>
          </a:r>
          <a:r>
            <a:rPr lang="fr-FR" sz="1400" dirty="0"/>
            <a:t>, 2001; </a:t>
          </a:r>
          <a:r>
            <a:rPr lang="fr-FR" sz="1400" dirty="0" err="1"/>
            <a:t>Bergamaschi</a:t>
          </a:r>
          <a:r>
            <a:rPr lang="fr-FR" sz="1400" dirty="0"/>
            <a:t> et al., 2016)</a:t>
          </a:r>
        </a:p>
      </dgm:t>
    </dgm:pt>
    <dgm:pt modelId="{73F717B8-375A-4B45-AA8A-8444B78BAB8C}" type="parTrans" cxnId="{5BF4FAEA-48D3-4AEC-887B-A6819EB6FB30}">
      <dgm:prSet/>
      <dgm:spPr/>
      <dgm:t>
        <a:bodyPr/>
        <a:lstStyle/>
        <a:p>
          <a:endParaRPr lang="fr-FR"/>
        </a:p>
      </dgm:t>
    </dgm:pt>
    <dgm:pt modelId="{26E75C26-4012-46A6-A5DC-CA462D966BF2}" type="sibTrans" cxnId="{5BF4FAEA-48D3-4AEC-887B-A6819EB6FB30}">
      <dgm:prSet/>
      <dgm:spPr/>
      <dgm:t>
        <a:bodyPr/>
        <a:lstStyle/>
        <a:p>
          <a:endParaRPr lang="fr-FR"/>
        </a:p>
      </dgm:t>
    </dgm:pt>
    <dgm:pt modelId="{EAFC47D6-6C1D-492F-A342-6548D016E106}">
      <dgm:prSet phldrT="[Texte]"/>
      <dgm:spPr/>
      <dgm:t>
        <a:bodyPr/>
        <a:lstStyle/>
        <a:p>
          <a:r>
            <a:rPr lang="fr-FR" dirty="0"/>
            <a:t>Le</a:t>
          </a:r>
          <a:r>
            <a:rPr lang="fr-FR" baseline="0" dirty="0"/>
            <a:t> processus de raccrochage </a:t>
          </a:r>
          <a:endParaRPr lang="fr-FR" dirty="0"/>
        </a:p>
      </dgm:t>
    </dgm:pt>
    <dgm:pt modelId="{E922F73F-F52F-49AF-8767-67B6EE8B5B6C}" type="parTrans" cxnId="{0A311F3C-FFEF-4CB1-AF98-E9BCD6259EDD}">
      <dgm:prSet/>
      <dgm:spPr/>
      <dgm:t>
        <a:bodyPr/>
        <a:lstStyle/>
        <a:p>
          <a:endParaRPr lang="fr-FR"/>
        </a:p>
      </dgm:t>
    </dgm:pt>
    <dgm:pt modelId="{5F4A0745-6B73-4AD8-B4C0-302EA5086434}" type="sibTrans" cxnId="{0A311F3C-FFEF-4CB1-AF98-E9BCD6259EDD}">
      <dgm:prSet/>
      <dgm:spPr/>
      <dgm:t>
        <a:bodyPr/>
        <a:lstStyle/>
        <a:p>
          <a:endParaRPr lang="fr-FR"/>
        </a:p>
      </dgm:t>
    </dgm:pt>
    <dgm:pt modelId="{B5CC2158-0F40-4B27-A506-D6491A06F929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accent1"/>
              </a:solidFill>
              <a:effectLst/>
            </a:rPr>
            <a:t>Temporalité : un processus </a:t>
          </a:r>
          <a:r>
            <a:rPr lang="fr-FR" sz="1400" b="1" dirty="0" smtClean="0">
              <a:solidFill>
                <a:schemeClr val="accent1"/>
              </a:solidFill>
              <a:effectLst/>
            </a:rPr>
            <a:t>complexe </a:t>
          </a:r>
          <a:endParaRPr lang="fr-FR" sz="1400" b="1" dirty="0">
            <a:solidFill>
              <a:schemeClr val="accent1"/>
            </a:solidFill>
            <a:effectLst/>
          </a:endParaRPr>
        </a:p>
      </dgm:t>
    </dgm:pt>
    <dgm:pt modelId="{E8B86EC3-A2C4-4144-B8FB-96B6AE4CD052}" type="parTrans" cxnId="{544D444B-80FC-4F52-BA99-B537D74768B8}">
      <dgm:prSet/>
      <dgm:spPr/>
      <dgm:t>
        <a:bodyPr/>
        <a:lstStyle/>
        <a:p>
          <a:endParaRPr lang="fr-FR"/>
        </a:p>
      </dgm:t>
    </dgm:pt>
    <dgm:pt modelId="{9F30CC15-D757-43B4-BB58-CBED74B69196}" type="sibTrans" cxnId="{544D444B-80FC-4F52-BA99-B537D74768B8}">
      <dgm:prSet/>
      <dgm:spPr/>
      <dgm:t>
        <a:bodyPr/>
        <a:lstStyle/>
        <a:p>
          <a:endParaRPr lang="fr-FR"/>
        </a:p>
      </dgm:t>
    </dgm:pt>
    <dgm:pt modelId="{B475948F-DE50-4A94-843A-517B61DC87BE}">
      <dgm:prSet phldrT="[Texte]"/>
      <dgm:spPr/>
      <dgm:t>
        <a:bodyPr/>
        <a:lstStyle/>
        <a:p>
          <a:r>
            <a:rPr lang="fr-FR" dirty="0"/>
            <a:t>L’apprentissage</a:t>
          </a:r>
        </a:p>
        <a:p>
          <a:r>
            <a:rPr lang="fr-FR" dirty="0"/>
            <a:t>autorégulé </a:t>
          </a:r>
        </a:p>
      </dgm:t>
    </dgm:pt>
    <dgm:pt modelId="{EAD5D027-249A-4948-8215-587B855AA01A}" type="parTrans" cxnId="{B946198B-6008-4DA0-A0F3-4B88D46540D3}">
      <dgm:prSet/>
      <dgm:spPr/>
      <dgm:t>
        <a:bodyPr/>
        <a:lstStyle/>
        <a:p>
          <a:endParaRPr lang="fr-FR"/>
        </a:p>
      </dgm:t>
    </dgm:pt>
    <dgm:pt modelId="{DCC796D3-2640-497A-95FB-A8FFF1421C3F}" type="sibTrans" cxnId="{B946198B-6008-4DA0-A0F3-4B88D46540D3}">
      <dgm:prSet/>
      <dgm:spPr/>
      <dgm:t>
        <a:bodyPr/>
        <a:lstStyle/>
        <a:p>
          <a:endParaRPr lang="fr-FR"/>
        </a:p>
      </dgm:t>
    </dgm:pt>
    <dgm:pt modelId="{668372B4-2CE3-4844-B8AD-7269A861933F}">
      <dgm:prSet phldrT="[Texte]" custT="1"/>
      <dgm:spPr/>
      <dgm:t>
        <a:bodyPr/>
        <a:lstStyle/>
        <a:p>
          <a:pPr algn="l"/>
          <a:r>
            <a:rPr lang="fr-FR" sz="1400" b="1" dirty="0" smtClean="0">
              <a:solidFill>
                <a:schemeClr val="accent1"/>
              </a:solidFill>
            </a:rPr>
            <a:t>L’apprentissage  </a:t>
          </a:r>
          <a:r>
            <a:rPr lang="fr-FR" sz="1400" b="1" dirty="0">
              <a:solidFill>
                <a:schemeClr val="accent1"/>
              </a:solidFill>
            </a:rPr>
            <a:t>autorégulé </a:t>
          </a:r>
        </a:p>
      </dgm:t>
    </dgm:pt>
    <dgm:pt modelId="{D22735BE-4975-4749-AC1E-856A46698042}" type="parTrans" cxnId="{EDF5D7D5-4F36-4E81-B525-73BCFEA8F2AE}">
      <dgm:prSet/>
      <dgm:spPr/>
      <dgm:t>
        <a:bodyPr/>
        <a:lstStyle/>
        <a:p>
          <a:endParaRPr lang="fr-FR"/>
        </a:p>
      </dgm:t>
    </dgm:pt>
    <dgm:pt modelId="{39168F54-FABE-412A-B0C5-CC98C689E2A6}" type="sibTrans" cxnId="{EDF5D7D5-4F36-4E81-B525-73BCFEA8F2AE}">
      <dgm:prSet/>
      <dgm:spPr/>
      <dgm:t>
        <a:bodyPr/>
        <a:lstStyle/>
        <a:p>
          <a:endParaRPr lang="fr-FR"/>
        </a:p>
      </dgm:t>
    </dgm:pt>
    <dgm:pt modelId="{A52F9CA6-6B61-4609-9ADF-5ADDBF089DCF}">
      <dgm:prSet phldrT="[Texte]"/>
      <dgm:spPr/>
      <dgm:t>
        <a:bodyPr/>
        <a:lstStyle/>
        <a:p>
          <a:r>
            <a:rPr lang="fr-FR" dirty="0"/>
            <a:t>Le</a:t>
          </a:r>
          <a:r>
            <a:rPr lang="fr-FR" baseline="0" dirty="0"/>
            <a:t> processus de décrochage </a:t>
          </a:r>
          <a:endParaRPr lang="fr-FR" dirty="0"/>
        </a:p>
      </dgm:t>
    </dgm:pt>
    <dgm:pt modelId="{3F16F2F3-3C73-44C2-B2C1-7766E1EB61E0}" type="parTrans" cxnId="{D94F302D-EDB7-43E1-8769-52B5D52DB5B3}">
      <dgm:prSet/>
      <dgm:spPr/>
      <dgm:t>
        <a:bodyPr/>
        <a:lstStyle/>
        <a:p>
          <a:endParaRPr lang="fr-FR"/>
        </a:p>
      </dgm:t>
    </dgm:pt>
    <dgm:pt modelId="{8BD46BCE-7DA4-40EE-94DC-7EBECEAAAC60}" type="sibTrans" cxnId="{D94F302D-EDB7-43E1-8769-52B5D52DB5B3}">
      <dgm:prSet/>
      <dgm:spPr/>
      <dgm:t>
        <a:bodyPr/>
        <a:lstStyle/>
        <a:p>
          <a:endParaRPr lang="fr-FR"/>
        </a:p>
      </dgm:t>
    </dgm:pt>
    <dgm:pt modelId="{A374098D-0294-4B80-A6A7-1B669402A79A}">
      <dgm:prSet phldrT="[Texte]" custT="1"/>
      <dgm:spPr/>
      <dgm:t>
        <a:bodyPr/>
        <a:lstStyle/>
        <a:p>
          <a:r>
            <a:rPr lang="fr-FR" sz="1400" b="1" dirty="0">
              <a:solidFill>
                <a:schemeClr val="accent1"/>
              </a:solidFill>
              <a:effectLst/>
            </a:rPr>
            <a:t>Interactions entre des Facteurs de risque</a:t>
          </a:r>
        </a:p>
      </dgm:t>
    </dgm:pt>
    <dgm:pt modelId="{EEA01A63-7008-4A0A-8573-547785FDEC1F}" type="parTrans" cxnId="{07ED2F11-555E-436B-B024-B9CE78E14CB3}">
      <dgm:prSet/>
      <dgm:spPr/>
      <dgm:t>
        <a:bodyPr/>
        <a:lstStyle/>
        <a:p>
          <a:endParaRPr lang="fr-FR"/>
        </a:p>
      </dgm:t>
    </dgm:pt>
    <dgm:pt modelId="{7CFE49BB-BA4F-4E91-98AE-C7F30304FA81}" type="sibTrans" cxnId="{07ED2F11-555E-436B-B024-B9CE78E14CB3}">
      <dgm:prSet/>
      <dgm:spPr/>
      <dgm:t>
        <a:bodyPr/>
        <a:lstStyle/>
        <a:p>
          <a:endParaRPr lang="fr-FR"/>
        </a:p>
      </dgm:t>
    </dgm:pt>
    <dgm:pt modelId="{FA3D1084-70A4-4E1D-83A7-138A92CE6015}">
      <dgm:prSet phldrT="[Texte]" custT="1"/>
      <dgm:spPr/>
      <dgm:t>
        <a:bodyPr/>
        <a:lstStyle/>
        <a:p>
          <a:pPr algn="l">
            <a:buFont typeface="Wingdings" panose="05000000000000000000" pitchFamily="2" charset="2"/>
            <a:buChar char="ü"/>
          </a:pPr>
          <a:r>
            <a:rPr lang="fr-FR" sz="1400" dirty="0"/>
            <a:t> Socialisation et accès aux </a:t>
          </a:r>
          <a:r>
            <a:rPr lang="fr-FR" sz="1400" dirty="0" smtClean="0"/>
            <a:t>savoirs complexe</a:t>
          </a:r>
          <a:endParaRPr lang="fr-FR" sz="1400" dirty="0"/>
        </a:p>
      </dgm:t>
    </dgm:pt>
    <dgm:pt modelId="{C5224F81-10F8-4E30-AFEA-AE6A1E6B6FA6}" type="parTrans" cxnId="{33B2034B-713E-4A25-9B68-35D28943C527}">
      <dgm:prSet/>
      <dgm:spPr/>
      <dgm:t>
        <a:bodyPr/>
        <a:lstStyle/>
        <a:p>
          <a:endParaRPr lang="fr-FR"/>
        </a:p>
      </dgm:t>
    </dgm:pt>
    <dgm:pt modelId="{2CEA1339-3CDB-449B-854F-45C38CA7D315}" type="sibTrans" cxnId="{33B2034B-713E-4A25-9B68-35D28943C527}">
      <dgm:prSet/>
      <dgm:spPr/>
      <dgm:t>
        <a:bodyPr/>
        <a:lstStyle/>
        <a:p>
          <a:endParaRPr lang="fr-FR"/>
        </a:p>
      </dgm:t>
    </dgm:pt>
    <dgm:pt modelId="{0AAF28A3-3102-4B9D-918B-7EFC30D9D2F0}">
      <dgm:prSet phldrT="[Texte]" custT="1"/>
      <dgm:spPr/>
      <dgm:t>
        <a:bodyPr/>
        <a:lstStyle/>
        <a:p>
          <a:pPr algn="l">
            <a:buFont typeface="Wingdings" panose="05000000000000000000" pitchFamily="2" charset="2"/>
            <a:buChar char="ü"/>
          </a:pPr>
          <a:r>
            <a:rPr lang="fr-FR" sz="1400" dirty="0"/>
            <a:t> Dépendance affective</a:t>
          </a:r>
        </a:p>
      </dgm:t>
    </dgm:pt>
    <dgm:pt modelId="{B0B3AC71-02C0-4B96-AF48-F1DCD9F75952}" type="parTrans" cxnId="{02F4601D-1730-4A59-9969-E40086A7FF14}">
      <dgm:prSet/>
      <dgm:spPr/>
      <dgm:t>
        <a:bodyPr/>
        <a:lstStyle/>
        <a:p>
          <a:endParaRPr lang="fr-FR"/>
        </a:p>
      </dgm:t>
    </dgm:pt>
    <dgm:pt modelId="{19A7B62D-38E0-4E57-B242-BB078E92B8D0}" type="sibTrans" cxnId="{02F4601D-1730-4A59-9969-E40086A7FF14}">
      <dgm:prSet/>
      <dgm:spPr/>
      <dgm:t>
        <a:bodyPr/>
        <a:lstStyle/>
        <a:p>
          <a:endParaRPr lang="fr-FR"/>
        </a:p>
      </dgm:t>
    </dgm:pt>
    <dgm:pt modelId="{06042C03-AA2A-4EE8-A7D6-07A9DA647CB6}">
      <dgm:prSet phldrT="[Texte]" custT="1"/>
      <dgm:spPr/>
      <dgm:t>
        <a:bodyPr/>
        <a:lstStyle/>
        <a:p>
          <a:pPr algn="l">
            <a:buFont typeface="Wingdings" panose="05000000000000000000" pitchFamily="2" charset="2"/>
            <a:buChar char="ü"/>
          </a:pPr>
          <a:r>
            <a:rPr lang="fr-FR" sz="1400" dirty="0"/>
            <a:t> Parcours scolaire </a:t>
          </a:r>
          <a:r>
            <a:rPr lang="fr-FR" sz="1400" dirty="0" smtClean="0"/>
            <a:t>antérieur fragile</a:t>
          </a:r>
          <a:endParaRPr lang="fr-FR" sz="1400" dirty="0"/>
        </a:p>
      </dgm:t>
    </dgm:pt>
    <dgm:pt modelId="{0E0CC02B-5306-4591-AD75-CF04920210E6}" type="parTrans" cxnId="{94B489C5-BA39-43E2-A600-03CEC41028E3}">
      <dgm:prSet/>
      <dgm:spPr/>
      <dgm:t>
        <a:bodyPr/>
        <a:lstStyle/>
        <a:p>
          <a:endParaRPr lang="fr-FR"/>
        </a:p>
      </dgm:t>
    </dgm:pt>
    <dgm:pt modelId="{A97D3D72-2642-4001-B9D5-ECB25AE237E6}" type="sibTrans" cxnId="{94B489C5-BA39-43E2-A600-03CEC41028E3}">
      <dgm:prSet/>
      <dgm:spPr/>
      <dgm:t>
        <a:bodyPr/>
        <a:lstStyle/>
        <a:p>
          <a:endParaRPr lang="fr-FR"/>
        </a:p>
      </dgm:t>
    </dgm:pt>
    <dgm:pt modelId="{39C472D7-79E4-4ABD-81FD-1C05FD9FD5E5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fr-FR" sz="1400" dirty="0"/>
            <a:t>Scolaire/institutionnel (</a:t>
          </a:r>
          <a:r>
            <a:rPr lang="fr-FR" sz="1400" dirty="0" err="1"/>
            <a:t>Blaya</a:t>
          </a:r>
          <a:r>
            <a:rPr lang="fr-FR" sz="1400" dirty="0"/>
            <a:t> et al., 2011)</a:t>
          </a:r>
        </a:p>
      </dgm:t>
    </dgm:pt>
    <dgm:pt modelId="{FD10A783-78DA-45CE-BE89-FE81D03CA6BD}" type="parTrans" cxnId="{33E932C3-45A7-4487-BE27-EDC5A35DD0D3}">
      <dgm:prSet/>
      <dgm:spPr/>
      <dgm:t>
        <a:bodyPr/>
        <a:lstStyle/>
        <a:p>
          <a:endParaRPr lang="fr-FR"/>
        </a:p>
      </dgm:t>
    </dgm:pt>
    <dgm:pt modelId="{DAF0B551-DCA8-4FA4-923D-E021E443F20B}" type="sibTrans" cxnId="{33E932C3-45A7-4487-BE27-EDC5A35DD0D3}">
      <dgm:prSet/>
      <dgm:spPr/>
      <dgm:t>
        <a:bodyPr/>
        <a:lstStyle/>
        <a:p>
          <a:endParaRPr lang="fr-FR"/>
        </a:p>
      </dgm:t>
    </dgm:pt>
    <dgm:pt modelId="{1A50EE97-597D-4066-B67D-D9EC523905F0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endParaRPr lang="fr-FR" sz="1400" dirty="0"/>
        </a:p>
      </dgm:t>
    </dgm:pt>
    <dgm:pt modelId="{D2CB742D-14B5-41ED-94E6-60535FEBFF5E}" type="parTrans" cxnId="{CA0DDB90-4EA7-4415-B41B-FA1DC9D485AF}">
      <dgm:prSet/>
      <dgm:spPr/>
      <dgm:t>
        <a:bodyPr/>
        <a:lstStyle/>
        <a:p>
          <a:endParaRPr lang="fr-FR"/>
        </a:p>
      </dgm:t>
    </dgm:pt>
    <dgm:pt modelId="{6F76CBDA-8CCF-4C25-B99E-BDE8A196D8F2}" type="sibTrans" cxnId="{CA0DDB90-4EA7-4415-B41B-FA1DC9D485AF}">
      <dgm:prSet/>
      <dgm:spPr/>
      <dgm:t>
        <a:bodyPr/>
        <a:lstStyle/>
        <a:p>
          <a:endParaRPr lang="fr-FR"/>
        </a:p>
      </dgm:t>
    </dgm:pt>
    <dgm:pt modelId="{3A1620FF-635E-496A-875D-F18D33332CE9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endParaRPr lang="fr-FR" sz="1400" dirty="0"/>
        </a:p>
      </dgm:t>
    </dgm:pt>
    <dgm:pt modelId="{0B81F1ED-BC72-4A3D-AE82-9FA29F72154B}" type="parTrans" cxnId="{45786003-7FF1-4D82-896E-82553F7F59F5}">
      <dgm:prSet/>
      <dgm:spPr/>
      <dgm:t>
        <a:bodyPr/>
        <a:lstStyle/>
        <a:p>
          <a:endParaRPr lang="fr-FR"/>
        </a:p>
      </dgm:t>
    </dgm:pt>
    <dgm:pt modelId="{FC9539F3-1D83-4AEF-937F-B9AD6A0D3B0B}" type="sibTrans" cxnId="{45786003-7FF1-4D82-896E-82553F7F59F5}">
      <dgm:prSet/>
      <dgm:spPr/>
      <dgm:t>
        <a:bodyPr/>
        <a:lstStyle/>
        <a:p>
          <a:endParaRPr lang="fr-FR"/>
        </a:p>
      </dgm:t>
    </dgm:pt>
    <dgm:pt modelId="{03A0C392-BDA8-44FD-B457-3901C61E97ED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fr-FR" sz="1400" dirty="0"/>
            <a:t>Socio-familial (Fortin et al., 2006 ; Bruno et al., 2017 ; Odacre, 2020)</a:t>
          </a:r>
        </a:p>
      </dgm:t>
    </dgm:pt>
    <dgm:pt modelId="{5B3D9E1E-28FC-4BE9-9D20-D933D808CDFE}" type="parTrans" cxnId="{C84C50F1-5574-4C55-AC3A-7681D0186D2B}">
      <dgm:prSet/>
      <dgm:spPr/>
      <dgm:t>
        <a:bodyPr/>
        <a:lstStyle/>
        <a:p>
          <a:endParaRPr lang="fr-FR"/>
        </a:p>
      </dgm:t>
    </dgm:pt>
    <dgm:pt modelId="{6496A101-B241-44E2-AC19-3584A2839DAA}" type="sibTrans" cxnId="{C84C50F1-5574-4C55-AC3A-7681D0186D2B}">
      <dgm:prSet/>
      <dgm:spPr/>
      <dgm:t>
        <a:bodyPr/>
        <a:lstStyle/>
        <a:p>
          <a:endParaRPr lang="fr-FR"/>
        </a:p>
      </dgm:t>
    </dgm:pt>
    <dgm:pt modelId="{5D8A0AA0-C8AA-4858-BF90-F25348B65B70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fr-FR" sz="1400" dirty="0"/>
            <a:t>Personnel (Bernard, 2011)</a:t>
          </a:r>
        </a:p>
      </dgm:t>
    </dgm:pt>
    <dgm:pt modelId="{B19E815B-6AB7-4A83-87F6-CA8827097688}" type="parTrans" cxnId="{B3BC305E-84BE-46C1-93AC-05286B9632EE}">
      <dgm:prSet/>
      <dgm:spPr/>
      <dgm:t>
        <a:bodyPr/>
        <a:lstStyle/>
        <a:p>
          <a:endParaRPr lang="fr-FR"/>
        </a:p>
      </dgm:t>
    </dgm:pt>
    <dgm:pt modelId="{26B032DF-6FAB-4E7C-8A70-3C26571CAE4C}" type="sibTrans" cxnId="{B3BC305E-84BE-46C1-93AC-05286B9632EE}">
      <dgm:prSet/>
      <dgm:spPr/>
      <dgm:t>
        <a:bodyPr/>
        <a:lstStyle/>
        <a:p>
          <a:endParaRPr lang="fr-FR"/>
        </a:p>
      </dgm:t>
    </dgm:pt>
    <dgm:pt modelId="{CA55D728-7C2B-4BA1-A707-76936E5FA524}">
      <dgm:prSet phldrT="[Texte]" custT="1"/>
      <dgm:spPr/>
      <dgm:t>
        <a:bodyPr/>
        <a:lstStyle/>
        <a:p>
          <a:pPr algn="l"/>
          <a:endParaRPr lang="fr-FR" sz="1400" dirty="0"/>
        </a:p>
      </dgm:t>
    </dgm:pt>
    <dgm:pt modelId="{1B81928E-D1E9-430D-B21C-28258478D228}" type="parTrans" cxnId="{FD574EF3-A047-4851-89C8-447B9D71ED00}">
      <dgm:prSet/>
      <dgm:spPr/>
      <dgm:t>
        <a:bodyPr/>
        <a:lstStyle/>
        <a:p>
          <a:endParaRPr lang="fr-FR"/>
        </a:p>
      </dgm:t>
    </dgm:pt>
    <dgm:pt modelId="{D45EED1B-FD47-481A-8B02-7FD1E65DD28D}" type="sibTrans" cxnId="{FD574EF3-A047-4851-89C8-447B9D71ED00}">
      <dgm:prSet/>
      <dgm:spPr/>
      <dgm:t>
        <a:bodyPr/>
        <a:lstStyle/>
        <a:p>
          <a:endParaRPr lang="fr-FR"/>
        </a:p>
      </dgm:t>
    </dgm:pt>
    <dgm:pt modelId="{9CE4FDAA-840C-4E48-8692-9DD4076844B5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fr-FR" sz="1200" dirty="0"/>
            <a:t>Capacités résilientes (</a:t>
          </a:r>
          <a:r>
            <a:rPr lang="fr-FR" sz="1200" dirty="0" err="1"/>
            <a:t>Vollet</a:t>
          </a:r>
          <a:r>
            <a:rPr lang="fr-FR" sz="1200" dirty="0"/>
            <a:t>, 2016)</a:t>
          </a:r>
        </a:p>
      </dgm:t>
    </dgm:pt>
    <dgm:pt modelId="{67F71C38-6179-463A-AB61-61455DDEB18D}" type="parTrans" cxnId="{42228BB6-40C1-4D27-946A-396BD3E5733A}">
      <dgm:prSet/>
      <dgm:spPr/>
      <dgm:t>
        <a:bodyPr/>
        <a:lstStyle/>
        <a:p>
          <a:endParaRPr lang="fr-FR"/>
        </a:p>
      </dgm:t>
    </dgm:pt>
    <dgm:pt modelId="{E415B707-758E-4898-BF9C-5188D784439E}" type="sibTrans" cxnId="{42228BB6-40C1-4D27-946A-396BD3E5733A}">
      <dgm:prSet/>
      <dgm:spPr/>
      <dgm:t>
        <a:bodyPr/>
        <a:lstStyle/>
        <a:p>
          <a:endParaRPr lang="fr-FR"/>
        </a:p>
      </dgm:t>
    </dgm:pt>
    <dgm:pt modelId="{8F6612A8-C7E6-4C39-81FB-EDBE74CAFB27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fr-FR" sz="1200" dirty="0">
              <a:latin typeface="Gill Sans MT" panose="020B0502020104020203" pitchFamily="34" charset="0"/>
            </a:rPr>
            <a:t>Étapes : ennui, </a:t>
          </a:r>
          <a:r>
            <a:rPr lang="fr-FR" sz="1200" dirty="0" smtClean="0"/>
            <a:t>insatisfaction sentiment de manque, événement déclencheur ou une nouvelle rencontre, prise de décision et un retour à l’école (</a:t>
          </a:r>
          <a:r>
            <a:rPr lang="fr-FR" sz="1200" dirty="0" err="1" smtClean="0"/>
            <a:t>Issaieva</a:t>
          </a:r>
          <a:r>
            <a:rPr lang="fr-FR" sz="1200" dirty="0" smtClean="0"/>
            <a:t> et Joseph-Théodore, 2019</a:t>
          </a:r>
          <a:r>
            <a:rPr lang="fr-FR" sz="1100" dirty="0" smtClean="0"/>
            <a:t>)</a:t>
          </a:r>
          <a:endParaRPr lang="fr-FR" sz="1100" dirty="0"/>
        </a:p>
      </dgm:t>
    </dgm:pt>
    <dgm:pt modelId="{B890E719-B79D-4D6E-8240-91A8910C53EA}" type="parTrans" cxnId="{295E5C34-EE95-43A1-B2C3-216F56202D0F}">
      <dgm:prSet/>
      <dgm:spPr/>
      <dgm:t>
        <a:bodyPr/>
        <a:lstStyle/>
        <a:p>
          <a:endParaRPr lang="fr-FR"/>
        </a:p>
      </dgm:t>
    </dgm:pt>
    <dgm:pt modelId="{FDF1B6EC-21CA-46AA-9610-C5334DB5B5A8}" type="sibTrans" cxnId="{295E5C34-EE95-43A1-B2C3-216F56202D0F}">
      <dgm:prSet/>
      <dgm:spPr/>
      <dgm:t>
        <a:bodyPr/>
        <a:lstStyle/>
        <a:p>
          <a:endParaRPr lang="fr-FR"/>
        </a:p>
      </dgm:t>
    </dgm:pt>
    <dgm:pt modelId="{636258E8-43C4-4557-BEED-8E126723C572}">
      <dgm:prSet phldrT="[Texte]" custT="1"/>
      <dgm:spPr/>
      <dgm:t>
        <a:bodyPr/>
        <a:lstStyle/>
        <a:p>
          <a:pPr algn="l">
            <a:buFont typeface="Wingdings" panose="05000000000000000000" pitchFamily="2" charset="2"/>
            <a:buChar char="ü"/>
          </a:pPr>
          <a:r>
            <a:rPr lang="fr-FR" sz="1400" dirty="0" smtClean="0"/>
            <a:t>un apprentissage optimal nécessite la mise en œuvre par l’élève des processus (méta)cognitifs assurant le déploiement des stratégies </a:t>
          </a:r>
          <a:r>
            <a:rPr lang="fr-FR" sz="1400" dirty="0" err="1" smtClean="0"/>
            <a:t>auto-régulatrices</a:t>
          </a:r>
          <a:r>
            <a:rPr lang="fr-FR" sz="1400" dirty="0" smtClean="0"/>
            <a:t> (</a:t>
          </a:r>
          <a:r>
            <a:rPr lang="fr-FR" sz="1400" dirty="0" err="1" smtClean="0"/>
            <a:t>Pintrich</a:t>
          </a:r>
          <a:r>
            <a:rPr lang="fr-FR" sz="1400" dirty="0" smtClean="0"/>
            <a:t> </a:t>
          </a:r>
          <a:r>
            <a:rPr lang="fr-FR" sz="1400" dirty="0"/>
            <a:t>et </a:t>
          </a:r>
          <a:r>
            <a:rPr lang="fr-FR" sz="1400" dirty="0" err="1"/>
            <a:t>Blazevski</a:t>
          </a:r>
          <a:r>
            <a:rPr lang="fr-FR" sz="1400" dirty="0"/>
            <a:t>, 2004)</a:t>
          </a:r>
        </a:p>
      </dgm:t>
    </dgm:pt>
    <dgm:pt modelId="{9691C6F8-BB1A-439E-8F66-6CF549F27662}" type="parTrans" cxnId="{F4E14B39-9347-422C-BF43-9FE5FAB38E98}">
      <dgm:prSet/>
      <dgm:spPr/>
      <dgm:t>
        <a:bodyPr/>
        <a:lstStyle/>
        <a:p>
          <a:endParaRPr lang="fr-FR"/>
        </a:p>
      </dgm:t>
    </dgm:pt>
    <dgm:pt modelId="{FF563A67-0838-4358-AD83-E88CA8C85D02}" type="sibTrans" cxnId="{F4E14B39-9347-422C-BF43-9FE5FAB38E98}">
      <dgm:prSet/>
      <dgm:spPr/>
      <dgm:t>
        <a:bodyPr/>
        <a:lstStyle/>
        <a:p>
          <a:endParaRPr lang="fr-FR"/>
        </a:p>
      </dgm:t>
    </dgm:pt>
    <dgm:pt modelId="{C1285BB7-AB86-4CE4-9466-A33ED49E352A}" type="pres">
      <dgm:prSet presAssocID="{155AE249-CC99-45E7-A6EE-2C8E11FECB8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A487C2-EDF2-4DAA-9FE0-14EEF6C78485}" type="pres">
      <dgm:prSet presAssocID="{155AE249-CC99-45E7-A6EE-2C8E11FECB86}" presName="children" presStyleCnt="0"/>
      <dgm:spPr/>
    </dgm:pt>
    <dgm:pt modelId="{E118BC6E-7183-488A-A014-21568BCC0EB9}" type="pres">
      <dgm:prSet presAssocID="{155AE249-CC99-45E7-A6EE-2C8E11FECB86}" presName="child1group" presStyleCnt="0"/>
      <dgm:spPr/>
    </dgm:pt>
    <dgm:pt modelId="{A529F449-7ED1-46EB-932D-8310A71A3294}" type="pres">
      <dgm:prSet presAssocID="{155AE249-CC99-45E7-A6EE-2C8E11FECB86}" presName="child1" presStyleLbl="bgAcc1" presStyleIdx="0" presStyleCnt="4" custScaleX="126892" custScaleY="123288" custLinFactNeighborX="-27460" custLinFactNeighborY="16850"/>
      <dgm:spPr/>
      <dgm:t>
        <a:bodyPr/>
        <a:lstStyle/>
        <a:p>
          <a:endParaRPr lang="fr-FR"/>
        </a:p>
      </dgm:t>
    </dgm:pt>
    <dgm:pt modelId="{70772B43-7595-4483-91B3-A12EA4D58765}" type="pres">
      <dgm:prSet presAssocID="{155AE249-CC99-45E7-A6EE-2C8E11FECB8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A68E4-9433-418A-87F6-1BD39EB9B91C}" type="pres">
      <dgm:prSet presAssocID="{155AE249-CC99-45E7-A6EE-2C8E11FECB86}" presName="child2group" presStyleCnt="0"/>
      <dgm:spPr/>
    </dgm:pt>
    <dgm:pt modelId="{FDE3E4FE-AB47-4BEB-878B-540C3A1E0960}" type="pres">
      <dgm:prSet presAssocID="{155AE249-CC99-45E7-A6EE-2C8E11FECB86}" presName="child2" presStyleLbl="bgAcc1" presStyleIdx="1" presStyleCnt="4" custScaleX="128406" custScaleY="114704" custLinFactNeighborX="18355" custLinFactNeighborY="4325"/>
      <dgm:spPr/>
      <dgm:t>
        <a:bodyPr/>
        <a:lstStyle/>
        <a:p>
          <a:endParaRPr lang="fr-FR"/>
        </a:p>
      </dgm:t>
    </dgm:pt>
    <dgm:pt modelId="{791DAD8B-68D0-4B31-BD57-B9F2D6FCF30E}" type="pres">
      <dgm:prSet presAssocID="{155AE249-CC99-45E7-A6EE-2C8E11FECB8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17948A-40FE-4AC3-88B3-BA8DBBBE4E50}" type="pres">
      <dgm:prSet presAssocID="{155AE249-CC99-45E7-A6EE-2C8E11FECB86}" presName="child3group" presStyleCnt="0"/>
      <dgm:spPr/>
    </dgm:pt>
    <dgm:pt modelId="{3C39436D-3168-48F9-815D-D3E66F904432}" type="pres">
      <dgm:prSet presAssocID="{155AE249-CC99-45E7-A6EE-2C8E11FECB86}" presName="child3" presStyleLbl="bgAcc1" presStyleIdx="2" presStyleCnt="4" custScaleX="130900" custScaleY="137806" custLinFactNeighborX="29982" custLinFactNeighborY="-25996"/>
      <dgm:spPr/>
      <dgm:t>
        <a:bodyPr/>
        <a:lstStyle/>
        <a:p>
          <a:endParaRPr lang="fr-FR"/>
        </a:p>
      </dgm:t>
    </dgm:pt>
    <dgm:pt modelId="{2EE1B7FB-A98F-4EDF-8636-45D830E40981}" type="pres">
      <dgm:prSet presAssocID="{155AE249-CC99-45E7-A6EE-2C8E11FECB8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1D31C7-F83A-4051-AC57-3F3358B58228}" type="pres">
      <dgm:prSet presAssocID="{155AE249-CC99-45E7-A6EE-2C8E11FECB86}" presName="child4group" presStyleCnt="0"/>
      <dgm:spPr/>
    </dgm:pt>
    <dgm:pt modelId="{E1920BBA-153E-41B4-B4E1-2FA1349ED4E4}" type="pres">
      <dgm:prSet presAssocID="{155AE249-CC99-45E7-A6EE-2C8E11FECB86}" presName="child4" presStyleLbl="bgAcc1" presStyleIdx="3" presStyleCnt="4" custScaleX="131540" custScaleY="131834" custLinFactNeighborX="-21307" custLinFactNeighborY="-20621"/>
      <dgm:spPr/>
      <dgm:t>
        <a:bodyPr/>
        <a:lstStyle/>
        <a:p>
          <a:endParaRPr lang="fr-FR"/>
        </a:p>
      </dgm:t>
    </dgm:pt>
    <dgm:pt modelId="{300B036B-25C2-4EAC-9415-FB33745B6E73}" type="pres">
      <dgm:prSet presAssocID="{155AE249-CC99-45E7-A6EE-2C8E11FECB8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BDDCD5E-D679-4B3C-B34E-B79D00A08B31}" type="pres">
      <dgm:prSet presAssocID="{155AE249-CC99-45E7-A6EE-2C8E11FECB86}" presName="childPlaceholder" presStyleCnt="0"/>
      <dgm:spPr/>
    </dgm:pt>
    <dgm:pt modelId="{302D635F-2C08-4A08-AE29-CFDA7B46F371}" type="pres">
      <dgm:prSet presAssocID="{155AE249-CC99-45E7-A6EE-2C8E11FECB86}" presName="circle" presStyleCnt="0"/>
      <dgm:spPr/>
    </dgm:pt>
    <dgm:pt modelId="{1B350D3A-BA62-410F-9845-C55E23D037FC}" type="pres">
      <dgm:prSet presAssocID="{155AE249-CC99-45E7-A6EE-2C8E11FECB8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CE6232-C67B-4500-9A0A-AD1D45E1169A}" type="pres">
      <dgm:prSet presAssocID="{155AE249-CC99-45E7-A6EE-2C8E11FECB8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2BCF39-5060-4427-86A9-748F8E512B48}" type="pres">
      <dgm:prSet presAssocID="{155AE249-CC99-45E7-A6EE-2C8E11FECB8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C1159C-6126-4196-BC53-1956BD92669D}" type="pres">
      <dgm:prSet presAssocID="{155AE249-CC99-45E7-A6EE-2C8E11FECB8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F6E739-5DE1-43DB-B960-7B823E72356A}" type="pres">
      <dgm:prSet presAssocID="{155AE249-CC99-45E7-A6EE-2C8E11FECB86}" presName="quadrantPlaceholder" presStyleCnt="0"/>
      <dgm:spPr/>
    </dgm:pt>
    <dgm:pt modelId="{D08CA6F8-0E94-4513-B63E-F43D82815391}" type="pres">
      <dgm:prSet presAssocID="{155AE249-CC99-45E7-A6EE-2C8E11FECB86}" presName="center1" presStyleLbl="fgShp" presStyleIdx="0" presStyleCnt="2"/>
      <dgm:spPr/>
    </dgm:pt>
    <dgm:pt modelId="{BC246971-FF97-4849-867E-034C053E16F2}" type="pres">
      <dgm:prSet presAssocID="{155AE249-CC99-45E7-A6EE-2C8E11FECB86}" presName="center2" presStyleLbl="fgShp" presStyleIdx="1" presStyleCnt="2"/>
      <dgm:spPr/>
    </dgm:pt>
  </dgm:ptLst>
  <dgm:cxnLst>
    <dgm:cxn modelId="{F89311D1-E317-46FC-8BE5-54A3FEB84039}" type="presOf" srcId="{5D8A0AA0-C8AA-4858-BF90-F25348B65B70}" destId="{E1920BBA-153E-41B4-B4E1-2FA1349ED4E4}" srcOrd="0" destOrd="3" presId="urn:microsoft.com/office/officeart/2005/8/layout/cycle4"/>
    <dgm:cxn modelId="{295E5C34-EE95-43A1-B2C3-216F56202D0F}" srcId="{EAFC47D6-6C1D-492F-A342-6548D016E106}" destId="{8F6612A8-C7E6-4C39-81FB-EDBE74CAFB27}" srcOrd="2" destOrd="0" parTransId="{B890E719-B79D-4D6E-8240-91A8910C53EA}" sibTransId="{FDF1B6EC-21CA-46AA-9610-C5334DB5B5A8}"/>
    <dgm:cxn modelId="{CE679135-620F-4633-B6AA-6B95B58C6CDE}" type="presOf" srcId="{A374098D-0294-4B80-A6A7-1B669402A79A}" destId="{300B036B-25C2-4EAC-9415-FB33745B6E73}" srcOrd="1" destOrd="0" presId="urn:microsoft.com/office/officeart/2005/8/layout/cycle4"/>
    <dgm:cxn modelId="{D2B5E5D3-7FAF-49C0-9C10-1906FA3B8BE8}" type="presOf" srcId="{8F6612A8-C7E6-4C39-81FB-EDBE74CAFB27}" destId="{FDE3E4FE-AB47-4BEB-878B-540C3A1E0960}" srcOrd="0" destOrd="2" presId="urn:microsoft.com/office/officeart/2005/8/layout/cycle4"/>
    <dgm:cxn modelId="{6413DB5C-905A-4D5C-A15C-7ECFE0A9316F}" type="presOf" srcId="{EAFC47D6-6C1D-492F-A342-6548D016E106}" destId="{85CE6232-C67B-4500-9A0A-AD1D45E1169A}" srcOrd="0" destOrd="0" presId="urn:microsoft.com/office/officeart/2005/8/layout/cycle4"/>
    <dgm:cxn modelId="{458E4E7E-AE02-494F-9429-B3B82D4F0BFA}" type="presOf" srcId="{668372B4-2CE3-4844-B8AD-7269A861933F}" destId="{3C39436D-3168-48F9-815D-D3E66F904432}" srcOrd="0" destOrd="0" presId="urn:microsoft.com/office/officeart/2005/8/layout/cycle4"/>
    <dgm:cxn modelId="{FD574EF3-A047-4851-89C8-447B9D71ED00}" srcId="{B54D44F8-7DE1-4F05-9262-61BE25B9EF4C}" destId="{CA55D728-7C2B-4BA1-A707-76936E5FA524}" srcOrd="1" destOrd="0" parTransId="{1B81928E-D1E9-430D-B21C-28258478D228}" sibTransId="{D45EED1B-FD47-481A-8B02-7FD1E65DD28D}"/>
    <dgm:cxn modelId="{B946198B-6008-4DA0-A0F3-4B88D46540D3}" srcId="{155AE249-CC99-45E7-A6EE-2C8E11FECB86}" destId="{B475948F-DE50-4A94-843A-517B61DC87BE}" srcOrd="2" destOrd="0" parTransId="{EAD5D027-249A-4948-8215-587B855AA01A}" sibTransId="{DCC796D3-2640-497A-95FB-A8FFF1421C3F}"/>
    <dgm:cxn modelId="{4055CBCC-147A-4608-9C9F-1C72AD534765}" type="presOf" srcId="{636258E8-43C4-4557-BEED-8E126723C572}" destId="{2EE1B7FB-A98F-4EDF-8636-45D830E40981}" srcOrd="1" destOrd="1" presId="urn:microsoft.com/office/officeart/2005/8/layout/cycle4"/>
    <dgm:cxn modelId="{B92AA1A4-6F15-4E68-92E4-8795F9BE7194}" type="presOf" srcId="{9CE4FDAA-840C-4E48-8692-9DD4076844B5}" destId="{FDE3E4FE-AB47-4BEB-878B-540C3A1E0960}" srcOrd="0" destOrd="1" presId="urn:microsoft.com/office/officeart/2005/8/layout/cycle4"/>
    <dgm:cxn modelId="{78422AF8-1C2C-48B3-9D44-FB36C0C3AAD1}" type="presOf" srcId="{39C472D7-79E4-4ABD-81FD-1C05FD9FD5E5}" destId="{300B036B-25C2-4EAC-9415-FB33745B6E73}" srcOrd="1" destOrd="1" presId="urn:microsoft.com/office/officeart/2005/8/layout/cycle4"/>
    <dgm:cxn modelId="{D197C5A9-8C29-415B-863B-B65EA4DE0FC1}" type="presOf" srcId="{1A50EE97-597D-4066-B67D-D9EC523905F0}" destId="{300B036B-25C2-4EAC-9415-FB33745B6E73}" srcOrd="1" destOrd="5" presId="urn:microsoft.com/office/officeart/2005/8/layout/cycle4"/>
    <dgm:cxn modelId="{6474174D-BCC0-474D-B638-73FC1F580891}" type="presOf" srcId="{FA3D1084-70A4-4E1D-83A7-138A92CE6015}" destId="{70772B43-7595-4483-91B3-A12EA4D58765}" srcOrd="1" destOrd="2" presId="urn:microsoft.com/office/officeart/2005/8/layout/cycle4"/>
    <dgm:cxn modelId="{17ED221C-591F-43AD-86C1-18AEE442F37A}" type="presOf" srcId="{A374098D-0294-4B80-A6A7-1B669402A79A}" destId="{E1920BBA-153E-41B4-B4E1-2FA1349ED4E4}" srcOrd="0" destOrd="0" presId="urn:microsoft.com/office/officeart/2005/8/layout/cycle4"/>
    <dgm:cxn modelId="{7F533131-303A-46AD-B621-7BD0ED4EB86F}" type="presOf" srcId="{CA55D728-7C2B-4BA1-A707-76936E5FA524}" destId="{70772B43-7595-4483-91B3-A12EA4D58765}" srcOrd="1" destOrd="1" presId="urn:microsoft.com/office/officeart/2005/8/layout/cycle4"/>
    <dgm:cxn modelId="{57C01A69-20E3-4EFD-9466-D6B796E5496A}" type="presOf" srcId="{0AAF28A3-3102-4B9D-918B-7EFC30D9D2F0}" destId="{A529F449-7ED1-46EB-932D-8310A71A3294}" srcOrd="0" destOrd="3" presId="urn:microsoft.com/office/officeart/2005/8/layout/cycle4"/>
    <dgm:cxn modelId="{695DB272-DE18-4A01-80B4-848442704E31}" srcId="{155AE249-CC99-45E7-A6EE-2C8E11FECB86}" destId="{B54D44F8-7DE1-4F05-9262-61BE25B9EF4C}" srcOrd="0" destOrd="0" parTransId="{1FB48C18-8239-4B37-9F75-2B8599FC4AB2}" sibTransId="{BE2294E7-864D-44E1-8EA5-198D3C37DD2B}"/>
    <dgm:cxn modelId="{062FB566-D201-4661-9FC7-CCEBE01E735F}" type="presOf" srcId="{3A1620FF-635E-496A-875D-F18D33332CE9}" destId="{300B036B-25C2-4EAC-9415-FB33745B6E73}" srcOrd="1" destOrd="4" presId="urn:microsoft.com/office/officeart/2005/8/layout/cycle4"/>
    <dgm:cxn modelId="{5BF4FAEA-48D3-4AEC-887B-A6819EB6FB30}" srcId="{B54D44F8-7DE1-4F05-9262-61BE25B9EF4C}" destId="{751E97A8-FF11-49DD-89EE-94A6640BA931}" srcOrd="0" destOrd="0" parTransId="{73F717B8-375A-4B45-AA8A-8444B78BAB8C}" sibTransId="{26E75C26-4012-46A6-A5DC-CA462D966BF2}"/>
    <dgm:cxn modelId="{33B2034B-713E-4A25-9B68-35D28943C527}" srcId="{CA55D728-7C2B-4BA1-A707-76936E5FA524}" destId="{FA3D1084-70A4-4E1D-83A7-138A92CE6015}" srcOrd="0" destOrd="0" parTransId="{C5224F81-10F8-4E30-AFEA-AE6A1E6B6FA6}" sibTransId="{2CEA1339-3CDB-449B-854F-45C38CA7D315}"/>
    <dgm:cxn modelId="{02F4601D-1730-4A59-9969-E40086A7FF14}" srcId="{CA55D728-7C2B-4BA1-A707-76936E5FA524}" destId="{0AAF28A3-3102-4B9D-918B-7EFC30D9D2F0}" srcOrd="1" destOrd="0" parTransId="{B0B3AC71-02C0-4B96-AF48-F1DCD9F75952}" sibTransId="{19A7B62D-38E0-4E57-B242-BB078E92B8D0}"/>
    <dgm:cxn modelId="{544D444B-80FC-4F52-BA99-B537D74768B8}" srcId="{EAFC47D6-6C1D-492F-A342-6548D016E106}" destId="{B5CC2158-0F40-4B27-A506-D6491A06F929}" srcOrd="0" destOrd="0" parTransId="{E8B86EC3-A2C4-4144-B8FB-96B6AE4CD052}" sibTransId="{9F30CC15-D757-43B4-BB58-CBED74B69196}"/>
    <dgm:cxn modelId="{2E2825A1-F992-4128-BECD-E3B6107A279E}" type="presOf" srcId="{636258E8-43C4-4557-BEED-8E126723C572}" destId="{3C39436D-3168-48F9-815D-D3E66F904432}" srcOrd="0" destOrd="1" presId="urn:microsoft.com/office/officeart/2005/8/layout/cycle4"/>
    <dgm:cxn modelId="{C4A367E6-0512-4C0B-9352-6E909B82A6D3}" type="presOf" srcId="{06042C03-AA2A-4EE8-A7D6-07A9DA647CB6}" destId="{70772B43-7595-4483-91B3-A12EA4D58765}" srcOrd="1" destOrd="4" presId="urn:microsoft.com/office/officeart/2005/8/layout/cycle4"/>
    <dgm:cxn modelId="{45786003-7FF1-4D82-896E-82553F7F59F5}" srcId="{A374098D-0294-4B80-A6A7-1B669402A79A}" destId="{3A1620FF-635E-496A-875D-F18D33332CE9}" srcOrd="3" destOrd="0" parTransId="{0B81F1ED-BC72-4A3D-AE82-9FA29F72154B}" sibTransId="{FC9539F3-1D83-4AEF-937F-B9AD6A0D3B0B}"/>
    <dgm:cxn modelId="{EFBAED4B-FDA8-42ED-A4F0-F94B81CC3B7D}" type="presOf" srcId="{03A0C392-BDA8-44FD-B457-3901C61E97ED}" destId="{E1920BBA-153E-41B4-B4E1-2FA1349ED4E4}" srcOrd="0" destOrd="2" presId="urn:microsoft.com/office/officeart/2005/8/layout/cycle4"/>
    <dgm:cxn modelId="{8FA566FF-7B84-44D8-8B7D-8832CF551A71}" type="presOf" srcId="{668372B4-2CE3-4844-B8AD-7269A861933F}" destId="{2EE1B7FB-A98F-4EDF-8636-45D830E40981}" srcOrd="1" destOrd="0" presId="urn:microsoft.com/office/officeart/2005/8/layout/cycle4"/>
    <dgm:cxn modelId="{50640138-FA65-4E1E-90F4-610ACD50C2CE}" type="presOf" srcId="{8F6612A8-C7E6-4C39-81FB-EDBE74CAFB27}" destId="{791DAD8B-68D0-4B31-BD57-B9F2D6FCF30E}" srcOrd="1" destOrd="2" presId="urn:microsoft.com/office/officeart/2005/8/layout/cycle4"/>
    <dgm:cxn modelId="{F1BEC25D-32E3-447C-AC4A-769CA4C026DF}" type="presOf" srcId="{B54D44F8-7DE1-4F05-9262-61BE25B9EF4C}" destId="{1B350D3A-BA62-410F-9845-C55E23D037FC}" srcOrd="0" destOrd="0" presId="urn:microsoft.com/office/officeart/2005/8/layout/cycle4"/>
    <dgm:cxn modelId="{557F958D-3FCF-4286-A6B0-2FB148AF35C6}" type="presOf" srcId="{B5CC2158-0F40-4B27-A506-D6491A06F929}" destId="{791DAD8B-68D0-4B31-BD57-B9F2D6FCF30E}" srcOrd="1" destOrd="0" presId="urn:microsoft.com/office/officeart/2005/8/layout/cycle4"/>
    <dgm:cxn modelId="{3A02AA00-D714-4535-A31C-53695C47DA4E}" type="presOf" srcId="{9CE4FDAA-840C-4E48-8692-9DD4076844B5}" destId="{791DAD8B-68D0-4B31-BD57-B9F2D6FCF30E}" srcOrd="1" destOrd="1" presId="urn:microsoft.com/office/officeart/2005/8/layout/cycle4"/>
    <dgm:cxn modelId="{61FFEC7A-A4C8-4419-9FC1-DD68FFDE8219}" type="presOf" srcId="{0AAF28A3-3102-4B9D-918B-7EFC30D9D2F0}" destId="{70772B43-7595-4483-91B3-A12EA4D58765}" srcOrd="1" destOrd="3" presId="urn:microsoft.com/office/officeart/2005/8/layout/cycle4"/>
    <dgm:cxn modelId="{C9E4C415-8926-4429-A0CA-4D8B694547BB}" type="presOf" srcId="{5D8A0AA0-C8AA-4858-BF90-F25348B65B70}" destId="{300B036B-25C2-4EAC-9415-FB33745B6E73}" srcOrd="1" destOrd="3" presId="urn:microsoft.com/office/officeart/2005/8/layout/cycle4"/>
    <dgm:cxn modelId="{B6F6EBD7-ADDF-45E4-97D3-86199D683387}" type="presOf" srcId="{751E97A8-FF11-49DD-89EE-94A6640BA931}" destId="{70772B43-7595-4483-91B3-A12EA4D58765}" srcOrd="1" destOrd="0" presId="urn:microsoft.com/office/officeart/2005/8/layout/cycle4"/>
    <dgm:cxn modelId="{F4E14B39-9347-422C-BF43-9FE5FAB38E98}" srcId="{B475948F-DE50-4A94-843A-517B61DC87BE}" destId="{636258E8-43C4-4557-BEED-8E126723C572}" srcOrd="1" destOrd="0" parTransId="{9691C6F8-BB1A-439E-8F66-6CF549F27662}" sibTransId="{FF563A67-0838-4358-AD83-E88CA8C85D02}"/>
    <dgm:cxn modelId="{0A311F3C-FFEF-4CB1-AF98-E9BCD6259EDD}" srcId="{155AE249-CC99-45E7-A6EE-2C8E11FECB86}" destId="{EAFC47D6-6C1D-492F-A342-6548D016E106}" srcOrd="1" destOrd="0" parTransId="{E922F73F-F52F-49AF-8767-67B6EE8B5B6C}" sibTransId="{5F4A0745-6B73-4AD8-B4C0-302EA5086434}"/>
    <dgm:cxn modelId="{3D0E0C06-00A3-4613-9DB4-664157D6619F}" type="presOf" srcId="{06042C03-AA2A-4EE8-A7D6-07A9DA647CB6}" destId="{A529F449-7ED1-46EB-932D-8310A71A3294}" srcOrd="0" destOrd="4" presId="urn:microsoft.com/office/officeart/2005/8/layout/cycle4"/>
    <dgm:cxn modelId="{33E932C3-45A7-4487-BE27-EDC5A35DD0D3}" srcId="{A374098D-0294-4B80-A6A7-1B669402A79A}" destId="{39C472D7-79E4-4ABD-81FD-1C05FD9FD5E5}" srcOrd="0" destOrd="0" parTransId="{FD10A783-78DA-45CE-BE89-FE81D03CA6BD}" sibTransId="{DAF0B551-DCA8-4FA4-923D-E021E443F20B}"/>
    <dgm:cxn modelId="{07ED2F11-555E-436B-B024-B9CE78E14CB3}" srcId="{A52F9CA6-6B61-4609-9ADF-5ADDBF089DCF}" destId="{A374098D-0294-4B80-A6A7-1B669402A79A}" srcOrd="0" destOrd="0" parTransId="{EEA01A63-7008-4A0A-8573-547785FDEC1F}" sibTransId="{7CFE49BB-BA4F-4E91-98AE-C7F30304FA81}"/>
    <dgm:cxn modelId="{CA0DDB90-4EA7-4415-B41B-FA1DC9D485AF}" srcId="{A374098D-0294-4B80-A6A7-1B669402A79A}" destId="{1A50EE97-597D-4066-B67D-D9EC523905F0}" srcOrd="4" destOrd="0" parTransId="{D2CB742D-14B5-41ED-94E6-60535FEBFF5E}" sibTransId="{6F76CBDA-8CCF-4C25-B99E-BDE8A196D8F2}"/>
    <dgm:cxn modelId="{B3BC305E-84BE-46C1-93AC-05286B9632EE}" srcId="{A374098D-0294-4B80-A6A7-1B669402A79A}" destId="{5D8A0AA0-C8AA-4858-BF90-F25348B65B70}" srcOrd="2" destOrd="0" parTransId="{B19E815B-6AB7-4A83-87F6-CA8827097688}" sibTransId="{26B032DF-6FAB-4E7C-8A70-3C26571CAE4C}"/>
    <dgm:cxn modelId="{ECF21C70-7B55-4994-8875-9C2BB2919175}" type="presOf" srcId="{1A50EE97-597D-4066-B67D-D9EC523905F0}" destId="{E1920BBA-153E-41B4-B4E1-2FA1349ED4E4}" srcOrd="0" destOrd="5" presId="urn:microsoft.com/office/officeart/2005/8/layout/cycle4"/>
    <dgm:cxn modelId="{F217637D-5712-46B7-AAD8-D5184F9E6577}" type="presOf" srcId="{FA3D1084-70A4-4E1D-83A7-138A92CE6015}" destId="{A529F449-7ED1-46EB-932D-8310A71A3294}" srcOrd="0" destOrd="2" presId="urn:microsoft.com/office/officeart/2005/8/layout/cycle4"/>
    <dgm:cxn modelId="{03FF34E6-0752-40AA-8095-08A3ED6B0E4C}" type="presOf" srcId="{3A1620FF-635E-496A-875D-F18D33332CE9}" destId="{E1920BBA-153E-41B4-B4E1-2FA1349ED4E4}" srcOrd="0" destOrd="4" presId="urn:microsoft.com/office/officeart/2005/8/layout/cycle4"/>
    <dgm:cxn modelId="{BA6474E6-B2CB-43C2-BF5E-0028126215E1}" type="presOf" srcId="{39C472D7-79E4-4ABD-81FD-1C05FD9FD5E5}" destId="{E1920BBA-153E-41B4-B4E1-2FA1349ED4E4}" srcOrd="0" destOrd="1" presId="urn:microsoft.com/office/officeart/2005/8/layout/cycle4"/>
    <dgm:cxn modelId="{0D577297-7613-4E17-ABB0-A265BD0F2124}" type="presOf" srcId="{A52F9CA6-6B61-4609-9ADF-5ADDBF089DCF}" destId="{0DC1159C-6126-4196-BC53-1956BD92669D}" srcOrd="0" destOrd="0" presId="urn:microsoft.com/office/officeart/2005/8/layout/cycle4"/>
    <dgm:cxn modelId="{4C0C8826-01D1-4A45-91C7-7333C91EA940}" type="presOf" srcId="{CA55D728-7C2B-4BA1-A707-76936E5FA524}" destId="{A529F449-7ED1-46EB-932D-8310A71A3294}" srcOrd="0" destOrd="1" presId="urn:microsoft.com/office/officeart/2005/8/layout/cycle4"/>
    <dgm:cxn modelId="{C84C50F1-5574-4C55-AC3A-7681D0186D2B}" srcId="{A374098D-0294-4B80-A6A7-1B669402A79A}" destId="{03A0C392-BDA8-44FD-B457-3901C61E97ED}" srcOrd="1" destOrd="0" parTransId="{5B3D9E1E-28FC-4BE9-9D20-D933D808CDFE}" sibTransId="{6496A101-B241-44E2-AC19-3584A2839DAA}"/>
    <dgm:cxn modelId="{B74ACBD1-7150-4A87-9125-6B1578A008F8}" type="presOf" srcId="{751E97A8-FF11-49DD-89EE-94A6640BA931}" destId="{A529F449-7ED1-46EB-932D-8310A71A3294}" srcOrd="0" destOrd="0" presId="urn:microsoft.com/office/officeart/2005/8/layout/cycle4"/>
    <dgm:cxn modelId="{C24700A8-AEF0-4879-A7FF-1E79ADEAFBC0}" type="presOf" srcId="{155AE249-CC99-45E7-A6EE-2C8E11FECB86}" destId="{C1285BB7-AB86-4CE4-9466-A33ED49E352A}" srcOrd="0" destOrd="0" presId="urn:microsoft.com/office/officeart/2005/8/layout/cycle4"/>
    <dgm:cxn modelId="{39B25C56-9C92-42B0-92FF-ABEFA7429955}" type="presOf" srcId="{03A0C392-BDA8-44FD-B457-3901C61E97ED}" destId="{300B036B-25C2-4EAC-9415-FB33745B6E73}" srcOrd="1" destOrd="2" presId="urn:microsoft.com/office/officeart/2005/8/layout/cycle4"/>
    <dgm:cxn modelId="{D94F302D-EDB7-43E1-8769-52B5D52DB5B3}" srcId="{155AE249-CC99-45E7-A6EE-2C8E11FECB86}" destId="{A52F9CA6-6B61-4609-9ADF-5ADDBF089DCF}" srcOrd="3" destOrd="0" parTransId="{3F16F2F3-3C73-44C2-B2C1-7766E1EB61E0}" sibTransId="{8BD46BCE-7DA4-40EE-94DC-7EBECEAAAC60}"/>
    <dgm:cxn modelId="{EDF5D7D5-4F36-4E81-B525-73BCFEA8F2AE}" srcId="{B475948F-DE50-4A94-843A-517B61DC87BE}" destId="{668372B4-2CE3-4844-B8AD-7269A861933F}" srcOrd="0" destOrd="0" parTransId="{D22735BE-4975-4749-AC1E-856A46698042}" sibTransId="{39168F54-FABE-412A-B0C5-CC98C689E2A6}"/>
    <dgm:cxn modelId="{DF710CAA-C301-4C57-B143-EFC5D5673E52}" type="presOf" srcId="{B5CC2158-0F40-4B27-A506-D6491A06F929}" destId="{FDE3E4FE-AB47-4BEB-878B-540C3A1E0960}" srcOrd="0" destOrd="0" presId="urn:microsoft.com/office/officeart/2005/8/layout/cycle4"/>
    <dgm:cxn modelId="{42228BB6-40C1-4D27-946A-396BD3E5733A}" srcId="{EAFC47D6-6C1D-492F-A342-6548D016E106}" destId="{9CE4FDAA-840C-4E48-8692-9DD4076844B5}" srcOrd="1" destOrd="0" parTransId="{67F71C38-6179-463A-AB61-61455DDEB18D}" sibTransId="{E415B707-758E-4898-BF9C-5188D784439E}"/>
    <dgm:cxn modelId="{94B489C5-BA39-43E2-A600-03CEC41028E3}" srcId="{CA55D728-7C2B-4BA1-A707-76936E5FA524}" destId="{06042C03-AA2A-4EE8-A7D6-07A9DA647CB6}" srcOrd="2" destOrd="0" parTransId="{0E0CC02B-5306-4591-AD75-CF04920210E6}" sibTransId="{A97D3D72-2642-4001-B9D5-ECB25AE237E6}"/>
    <dgm:cxn modelId="{06EF86BA-3984-4B8F-960D-45E95E25E1B6}" type="presOf" srcId="{B475948F-DE50-4A94-843A-517B61DC87BE}" destId="{162BCF39-5060-4427-86A9-748F8E512B48}" srcOrd="0" destOrd="0" presId="urn:microsoft.com/office/officeart/2005/8/layout/cycle4"/>
    <dgm:cxn modelId="{3D21D601-7888-4CD7-B039-3B4E2AA00FC9}" type="presParOf" srcId="{C1285BB7-AB86-4CE4-9466-A33ED49E352A}" destId="{39A487C2-EDF2-4DAA-9FE0-14EEF6C78485}" srcOrd="0" destOrd="0" presId="urn:microsoft.com/office/officeart/2005/8/layout/cycle4"/>
    <dgm:cxn modelId="{752A0389-85B8-4B3A-BB6F-0A3DE890940F}" type="presParOf" srcId="{39A487C2-EDF2-4DAA-9FE0-14EEF6C78485}" destId="{E118BC6E-7183-488A-A014-21568BCC0EB9}" srcOrd="0" destOrd="0" presId="urn:microsoft.com/office/officeart/2005/8/layout/cycle4"/>
    <dgm:cxn modelId="{1C1A9DC3-4176-4A75-B278-9C322489AE84}" type="presParOf" srcId="{E118BC6E-7183-488A-A014-21568BCC0EB9}" destId="{A529F449-7ED1-46EB-932D-8310A71A3294}" srcOrd="0" destOrd="0" presId="urn:microsoft.com/office/officeart/2005/8/layout/cycle4"/>
    <dgm:cxn modelId="{BAC1C57B-C5FA-417D-9FC4-B855726F2BC3}" type="presParOf" srcId="{E118BC6E-7183-488A-A014-21568BCC0EB9}" destId="{70772B43-7595-4483-91B3-A12EA4D58765}" srcOrd="1" destOrd="0" presId="urn:microsoft.com/office/officeart/2005/8/layout/cycle4"/>
    <dgm:cxn modelId="{42C8D3CD-B71A-497B-B2EC-C3B7071C10F4}" type="presParOf" srcId="{39A487C2-EDF2-4DAA-9FE0-14EEF6C78485}" destId="{BF9A68E4-9433-418A-87F6-1BD39EB9B91C}" srcOrd="1" destOrd="0" presId="urn:microsoft.com/office/officeart/2005/8/layout/cycle4"/>
    <dgm:cxn modelId="{D56FB194-E9A2-4CCD-A83C-F7D1966BD166}" type="presParOf" srcId="{BF9A68E4-9433-418A-87F6-1BD39EB9B91C}" destId="{FDE3E4FE-AB47-4BEB-878B-540C3A1E0960}" srcOrd="0" destOrd="0" presId="urn:microsoft.com/office/officeart/2005/8/layout/cycle4"/>
    <dgm:cxn modelId="{C3753C3F-8DBA-4A85-BB13-791D6BDDE8D5}" type="presParOf" srcId="{BF9A68E4-9433-418A-87F6-1BD39EB9B91C}" destId="{791DAD8B-68D0-4B31-BD57-B9F2D6FCF30E}" srcOrd="1" destOrd="0" presId="urn:microsoft.com/office/officeart/2005/8/layout/cycle4"/>
    <dgm:cxn modelId="{0F678F47-FA83-446D-9801-DB9B16BEDA6C}" type="presParOf" srcId="{39A487C2-EDF2-4DAA-9FE0-14EEF6C78485}" destId="{8E17948A-40FE-4AC3-88B3-BA8DBBBE4E50}" srcOrd="2" destOrd="0" presId="urn:microsoft.com/office/officeart/2005/8/layout/cycle4"/>
    <dgm:cxn modelId="{DE32FD37-8B4B-4566-A66A-704037C9FD32}" type="presParOf" srcId="{8E17948A-40FE-4AC3-88B3-BA8DBBBE4E50}" destId="{3C39436D-3168-48F9-815D-D3E66F904432}" srcOrd="0" destOrd="0" presId="urn:microsoft.com/office/officeart/2005/8/layout/cycle4"/>
    <dgm:cxn modelId="{4060671F-639F-427B-AFF7-1DC1E0C39A40}" type="presParOf" srcId="{8E17948A-40FE-4AC3-88B3-BA8DBBBE4E50}" destId="{2EE1B7FB-A98F-4EDF-8636-45D830E40981}" srcOrd="1" destOrd="0" presId="urn:microsoft.com/office/officeart/2005/8/layout/cycle4"/>
    <dgm:cxn modelId="{C5038106-2989-4B22-BEEC-7EC638BBBAB9}" type="presParOf" srcId="{39A487C2-EDF2-4DAA-9FE0-14EEF6C78485}" destId="{901D31C7-F83A-4051-AC57-3F3358B58228}" srcOrd="3" destOrd="0" presId="urn:microsoft.com/office/officeart/2005/8/layout/cycle4"/>
    <dgm:cxn modelId="{23268682-3E3C-4CBB-9031-5EC039A80C95}" type="presParOf" srcId="{901D31C7-F83A-4051-AC57-3F3358B58228}" destId="{E1920BBA-153E-41B4-B4E1-2FA1349ED4E4}" srcOrd="0" destOrd="0" presId="urn:microsoft.com/office/officeart/2005/8/layout/cycle4"/>
    <dgm:cxn modelId="{7B1F076E-377B-4C29-94D3-E1CD7DECFDD1}" type="presParOf" srcId="{901D31C7-F83A-4051-AC57-3F3358B58228}" destId="{300B036B-25C2-4EAC-9415-FB33745B6E73}" srcOrd="1" destOrd="0" presId="urn:microsoft.com/office/officeart/2005/8/layout/cycle4"/>
    <dgm:cxn modelId="{557E1E35-04E8-4000-B761-71AAEFE61337}" type="presParOf" srcId="{39A487C2-EDF2-4DAA-9FE0-14EEF6C78485}" destId="{ABDDCD5E-D679-4B3C-B34E-B79D00A08B31}" srcOrd="4" destOrd="0" presId="urn:microsoft.com/office/officeart/2005/8/layout/cycle4"/>
    <dgm:cxn modelId="{6FF25645-D54D-4CD1-824E-A5C398BCF219}" type="presParOf" srcId="{C1285BB7-AB86-4CE4-9466-A33ED49E352A}" destId="{302D635F-2C08-4A08-AE29-CFDA7B46F371}" srcOrd="1" destOrd="0" presId="urn:microsoft.com/office/officeart/2005/8/layout/cycle4"/>
    <dgm:cxn modelId="{8B5EAB95-4360-4265-98EF-20D315DF6E97}" type="presParOf" srcId="{302D635F-2C08-4A08-AE29-CFDA7B46F371}" destId="{1B350D3A-BA62-410F-9845-C55E23D037FC}" srcOrd="0" destOrd="0" presId="urn:microsoft.com/office/officeart/2005/8/layout/cycle4"/>
    <dgm:cxn modelId="{CF7AD4FF-D476-4141-8A81-BF11AF3CCF4D}" type="presParOf" srcId="{302D635F-2C08-4A08-AE29-CFDA7B46F371}" destId="{85CE6232-C67B-4500-9A0A-AD1D45E1169A}" srcOrd="1" destOrd="0" presId="urn:microsoft.com/office/officeart/2005/8/layout/cycle4"/>
    <dgm:cxn modelId="{333F7970-9267-4811-9635-55B0B96BDEC3}" type="presParOf" srcId="{302D635F-2C08-4A08-AE29-CFDA7B46F371}" destId="{162BCF39-5060-4427-86A9-748F8E512B48}" srcOrd="2" destOrd="0" presId="urn:microsoft.com/office/officeart/2005/8/layout/cycle4"/>
    <dgm:cxn modelId="{87A79C5C-C255-4AE4-8086-90C7282AE287}" type="presParOf" srcId="{302D635F-2C08-4A08-AE29-CFDA7B46F371}" destId="{0DC1159C-6126-4196-BC53-1956BD92669D}" srcOrd="3" destOrd="0" presId="urn:microsoft.com/office/officeart/2005/8/layout/cycle4"/>
    <dgm:cxn modelId="{457DADBC-4716-45DE-9257-EB340BF7E8DC}" type="presParOf" srcId="{302D635F-2C08-4A08-AE29-CFDA7B46F371}" destId="{D9F6E739-5DE1-43DB-B960-7B823E72356A}" srcOrd="4" destOrd="0" presId="urn:microsoft.com/office/officeart/2005/8/layout/cycle4"/>
    <dgm:cxn modelId="{87C68958-F412-48E9-9F6C-165015000D42}" type="presParOf" srcId="{C1285BB7-AB86-4CE4-9466-A33ED49E352A}" destId="{D08CA6F8-0E94-4513-B63E-F43D82815391}" srcOrd="2" destOrd="0" presId="urn:microsoft.com/office/officeart/2005/8/layout/cycle4"/>
    <dgm:cxn modelId="{0BEAE382-B0D1-47EF-90AB-5739ABE73870}" type="presParOf" srcId="{C1285BB7-AB86-4CE4-9466-A33ED49E352A}" destId="{BC246971-FF97-4849-867E-034C053E16F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9436D-3168-48F9-815D-D3E66F904432}">
      <dsp:nvSpPr>
        <dsp:cNvPr id="0" name=""/>
        <dsp:cNvSpPr/>
      </dsp:nvSpPr>
      <dsp:spPr>
        <a:xfrm>
          <a:off x="5717587" y="2856999"/>
          <a:ext cx="3482396" cy="2374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>
              <a:solidFill>
                <a:schemeClr val="accent1"/>
              </a:solidFill>
            </a:rPr>
            <a:t>L’apprentissage  </a:t>
          </a:r>
          <a:r>
            <a:rPr lang="fr-FR" sz="1400" b="1" kern="1200" dirty="0">
              <a:solidFill>
                <a:schemeClr val="accent1"/>
              </a:solidFill>
            </a:rPr>
            <a:t>autorégulé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 smtClean="0"/>
            <a:t>un apprentissage optimal nécessite la mise en œuvre par l’élève des processus (méta)cognitifs assurant le déploiement des stratégies </a:t>
          </a:r>
          <a:r>
            <a:rPr lang="fr-FR" sz="1400" kern="1200" dirty="0" err="1" smtClean="0"/>
            <a:t>auto-régulatrices</a:t>
          </a:r>
          <a:r>
            <a:rPr lang="fr-FR" sz="1400" kern="1200" dirty="0" smtClean="0"/>
            <a:t> (</a:t>
          </a:r>
          <a:r>
            <a:rPr lang="fr-FR" sz="1400" kern="1200" dirty="0" err="1" smtClean="0"/>
            <a:t>Pintrich</a:t>
          </a:r>
          <a:r>
            <a:rPr lang="fr-FR" sz="1400" kern="1200" dirty="0" smtClean="0"/>
            <a:t> </a:t>
          </a:r>
          <a:r>
            <a:rPr lang="fr-FR" sz="1400" kern="1200" dirty="0"/>
            <a:t>et </a:t>
          </a:r>
          <a:r>
            <a:rPr lang="fr-FR" sz="1400" kern="1200" dirty="0" err="1"/>
            <a:t>Blazevski</a:t>
          </a:r>
          <a:r>
            <a:rPr lang="fr-FR" sz="1400" kern="1200" dirty="0"/>
            <a:t>, 2004)</a:t>
          </a:r>
        </a:p>
      </dsp:txBody>
      <dsp:txXfrm>
        <a:off x="6814473" y="3502870"/>
        <a:ext cx="2333343" cy="1676777"/>
      </dsp:txXfrm>
    </dsp:sp>
    <dsp:sp modelId="{E1920BBA-153E-41B4-B4E1-2FA1349ED4E4}">
      <dsp:nvSpPr>
        <dsp:cNvPr id="0" name=""/>
        <dsp:cNvSpPr/>
      </dsp:nvSpPr>
      <dsp:spPr>
        <a:xfrm>
          <a:off x="117411" y="3001084"/>
          <a:ext cx="3499422" cy="2271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>
              <a:solidFill>
                <a:schemeClr val="accent1"/>
              </a:solidFill>
              <a:effectLst/>
            </a:rPr>
            <a:t>Interactions entre des Facteurs de risque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Scolaire/institutionnel (</a:t>
          </a:r>
          <a:r>
            <a:rPr lang="fr-FR" sz="1400" kern="1200" dirty="0" err="1"/>
            <a:t>Blaya</a:t>
          </a:r>
          <a:r>
            <a:rPr lang="fr-FR" sz="1400" kern="1200" dirty="0"/>
            <a:t> et al., 2011)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Socio-familial (Fortin et al., 2006 ; Bruno et al., 2017 ; Odacre, 2020)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Personnel (Bernard, 2011)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endParaRPr lang="fr-FR" sz="1400" kern="1200" dirty="0"/>
        </a:p>
      </dsp:txBody>
      <dsp:txXfrm>
        <a:off x="167317" y="3618965"/>
        <a:ext cx="2349784" cy="1604112"/>
      </dsp:txXfrm>
    </dsp:sp>
    <dsp:sp modelId="{FDE3E4FE-AB47-4BEB-878B-540C3A1E0960}">
      <dsp:nvSpPr>
        <dsp:cNvPr id="0" name=""/>
        <dsp:cNvSpPr/>
      </dsp:nvSpPr>
      <dsp:spPr>
        <a:xfrm>
          <a:off x="5554816" y="-83438"/>
          <a:ext cx="3416047" cy="1976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>
              <a:solidFill>
                <a:schemeClr val="accent1"/>
              </a:solidFill>
              <a:effectLst/>
            </a:rPr>
            <a:t>Temporalité : un processus </a:t>
          </a:r>
          <a:r>
            <a:rPr lang="fr-FR" sz="1400" b="1" kern="1200" dirty="0" smtClean="0">
              <a:solidFill>
                <a:schemeClr val="accent1"/>
              </a:solidFill>
              <a:effectLst/>
            </a:rPr>
            <a:t>complexe </a:t>
          </a:r>
          <a:endParaRPr lang="fr-FR" sz="1400" b="1" kern="1200" dirty="0">
            <a:solidFill>
              <a:schemeClr val="accent1"/>
            </a:solidFill>
            <a:effectLst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200" kern="1200" dirty="0"/>
            <a:t>Capacités résilientes (</a:t>
          </a:r>
          <a:r>
            <a:rPr lang="fr-FR" sz="1200" kern="1200" dirty="0" err="1"/>
            <a:t>Vollet</a:t>
          </a:r>
          <a:r>
            <a:rPr lang="fr-FR" sz="1200" kern="1200" dirty="0"/>
            <a:t>, 2016)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200" kern="1200" dirty="0">
              <a:latin typeface="Gill Sans MT" panose="020B0502020104020203" pitchFamily="34" charset="0"/>
            </a:rPr>
            <a:t>Étapes : ennui, </a:t>
          </a:r>
          <a:r>
            <a:rPr lang="fr-FR" sz="1200" kern="1200" dirty="0" smtClean="0"/>
            <a:t>insatisfaction sentiment de manque, événement déclencheur ou une nouvelle rencontre, prise de décision et un retour à l’école (</a:t>
          </a:r>
          <a:r>
            <a:rPr lang="fr-FR" sz="1200" kern="1200" dirty="0" err="1" smtClean="0"/>
            <a:t>Issaieva</a:t>
          </a:r>
          <a:r>
            <a:rPr lang="fr-FR" sz="1200" kern="1200" dirty="0" smtClean="0"/>
            <a:t> et Joseph-Théodore, 2019</a:t>
          </a:r>
          <a:r>
            <a:rPr lang="fr-FR" sz="1100" kern="1200" dirty="0" smtClean="0"/>
            <a:t>)</a:t>
          </a:r>
          <a:endParaRPr lang="fr-FR" sz="1100" kern="1200" dirty="0"/>
        </a:p>
      </dsp:txBody>
      <dsp:txXfrm>
        <a:off x="6623052" y="-40016"/>
        <a:ext cx="2304389" cy="1395679"/>
      </dsp:txXfrm>
    </dsp:sp>
    <dsp:sp modelId="{A529F449-7ED1-46EB-932D-8310A71A3294}">
      <dsp:nvSpPr>
        <dsp:cNvPr id="0" name=""/>
        <dsp:cNvSpPr/>
      </dsp:nvSpPr>
      <dsp:spPr>
        <a:xfrm>
          <a:off x="15547" y="58441"/>
          <a:ext cx="3375769" cy="2124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>
              <a:solidFill>
                <a:schemeClr val="accent1"/>
              </a:solidFill>
              <a:effectLst/>
            </a:rPr>
            <a:t>Perspective interactionniste </a:t>
          </a:r>
          <a:r>
            <a:rPr lang="fr-FR" sz="1400" kern="1200" dirty="0"/>
            <a:t>(Charlot,1999 ; </a:t>
          </a:r>
          <a:r>
            <a:rPr lang="fr-FR" sz="1400" kern="1200" dirty="0" err="1"/>
            <a:t>Jellab</a:t>
          </a:r>
          <a:r>
            <a:rPr lang="fr-FR" sz="1400" kern="1200" dirty="0"/>
            <a:t>, 2001; </a:t>
          </a:r>
          <a:r>
            <a:rPr lang="fr-FR" sz="1400" kern="1200" dirty="0" err="1"/>
            <a:t>Bergamaschi</a:t>
          </a:r>
          <a:r>
            <a:rPr lang="fr-FR" sz="1400" kern="1200" dirty="0"/>
            <a:t> et al., 2016)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 Socialisation et accès aux </a:t>
          </a:r>
          <a:r>
            <a:rPr lang="fr-FR" sz="1400" kern="1200" dirty="0" smtClean="0"/>
            <a:t>savoirs complexe</a:t>
          </a: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 Dépendance affective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••"/>
          </a:pPr>
          <a:r>
            <a:rPr lang="fr-FR" sz="1400" kern="1200" dirty="0"/>
            <a:t> Parcours scolaire </a:t>
          </a:r>
          <a:r>
            <a:rPr lang="fr-FR" sz="1400" kern="1200" dirty="0" smtClean="0"/>
            <a:t>antérieur fragile</a:t>
          </a:r>
          <a:endParaRPr lang="fr-FR" sz="1400" kern="1200" dirty="0"/>
        </a:p>
      </dsp:txBody>
      <dsp:txXfrm>
        <a:off x="62218" y="105112"/>
        <a:ext cx="2269696" cy="1500127"/>
      </dsp:txXfrm>
    </dsp:sp>
    <dsp:sp modelId="{1B350D3A-BA62-410F-9845-C55E23D037FC}">
      <dsp:nvSpPr>
        <dsp:cNvPr id="0" name=""/>
        <dsp:cNvSpPr/>
      </dsp:nvSpPr>
      <dsp:spPr>
        <a:xfrm>
          <a:off x="2214294" y="338236"/>
          <a:ext cx="2331844" cy="233184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Rapport aux savoirs </a:t>
          </a:r>
          <a:r>
            <a:rPr lang="fr-FR" sz="1800" kern="1200" dirty="0" smtClean="0"/>
            <a:t>complexe (lycéens </a:t>
          </a:r>
          <a:r>
            <a:rPr lang="fr-FR" sz="1800" kern="1200" dirty="0" err="1" smtClean="0"/>
            <a:t>profesionnels</a:t>
          </a:r>
          <a:r>
            <a:rPr lang="fr-FR" sz="1800" kern="1200" dirty="0" smtClean="0"/>
            <a:t>)</a:t>
          </a:r>
          <a:endParaRPr lang="fr-FR" sz="1800" kern="1200" dirty="0"/>
        </a:p>
      </dsp:txBody>
      <dsp:txXfrm>
        <a:off x="2897275" y="1021217"/>
        <a:ext cx="1648863" cy="1648863"/>
      </dsp:txXfrm>
    </dsp:sp>
    <dsp:sp modelId="{85CE6232-C67B-4500-9A0A-AD1D45E1169A}">
      <dsp:nvSpPr>
        <dsp:cNvPr id="0" name=""/>
        <dsp:cNvSpPr/>
      </dsp:nvSpPr>
      <dsp:spPr>
        <a:xfrm rot="5400000">
          <a:off x="4653845" y="338236"/>
          <a:ext cx="2331844" cy="233184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Le</a:t>
          </a:r>
          <a:r>
            <a:rPr lang="fr-FR" sz="1800" kern="1200" baseline="0" dirty="0"/>
            <a:t> processus de raccrochage </a:t>
          </a:r>
          <a:endParaRPr lang="fr-FR" sz="1800" kern="1200" dirty="0"/>
        </a:p>
      </dsp:txBody>
      <dsp:txXfrm rot="-5400000">
        <a:off x="4653845" y="1021217"/>
        <a:ext cx="1648863" cy="1648863"/>
      </dsp:txXfrm>
    </dsp:sp>
    <dsp:sp modelId="{162BCF39-5060-4427-86A9-748F8E512B48}">
      <dsp:nvSpPr>
        <dsp:cNvPr id="0" name=""/>
        <dsp:cNvSpPr/>
      </dsp:nvSpPr>
      <dsp:spPr>
        <a:xfrm rot="10800000">
          <a:off x="4653845" y="2777787"/>
          <a:ext cx="2331844" cy="233184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L’apprentissage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autorégulé </a:t>
          </a:r>
        </a:p>
      </dsp:txBody>
      <dsp:txXfrm rot="10800000">
        <a:off x="4653845" y="2777787"/>
        <a:ext cx="1648863" cy="1648863"/>
      </dsp:txXfrm>
    </dsp:sp>
    <dsp:sp modelId="{0DC1159C-6126-4196-BC53-1956BD92669D}">
      <dsp:nvSpPr>
        <dsp:cNvPr id="0" name=""/>
        <dsp:cNvSpPr/>
      </dsp:nvSpPr>
      <dsp:spPr>
        <a:xfrm rot="16200000">
          <a:off x="2214294" y="2777787"/>
          <a:ext cx="2331844" cy="233184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Le</a:t>
          </a:r>
          <a:r>
            <a:rPr lang="fr-FR" sz="1800" kern="1200" baseline="0" dirty="0"/>
            <a:t> processus de décrochage </a:t>
          </a:r>
          <a:endParaRPr lang="fr-FR" sz="1800" kern="1200" dirty="0"/>
        </a:p>
      </dsp:txBody>
      <dsp:txXfrm rot="5400000">
        <a:off x="2897275" y="2777787"/>
        <a:ext cx="1648863" cy="1648863"/>
      </dsp:txXfrm>
    </dsp:sp>
    <dsp:sp modelId="{D08CA6F8-0E94-4513-B63E-F43D82815391}">
      <dsp:nvSpPr>
        <dsp:cNvPr id="0" name=""/>
        <dsp:cNvSpPr/>
      </dsp:nvSpPr>
      <dsp:spPr>
        <a:xfrm>
          <a:off x="4197439" y="2239255"/>
          <a:ext cx="805105" cy="70009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246971-FF97-4849-867E-034C053E16F2}">
      <dsp:nvSpPr>
        <dsp:cNvPr id="0" name=""/>
        <dsp:cNvSpPr/>
      </dsp:nvSpPr>
      <dsp:spPr>
        <a:xfrm rot="10800000">
          <a:off x="4197439" y="2508521"/>
          <a:ext cx="805105" cy="70009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5655D-99BE-4505-8D2D-1F165E3966CC}" type="datetimeFigureOut">
              <a:rPr lang="fr-FR" smtClean="0"/>
              <a:t>21/11/2021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51BB3-CABB-49FA-9E76-6E3649F738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0918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85425-5146-4C60-A416-A90B67B19D2E}" type="datetimeFigureOut">
              <a:rPr lang="fr-FR" smtClean="0"/>
              <a:t>21/11/2021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CDE57-2D62-471C-B3FF-B81298B2CB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9883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71FD-6F36-462A-883B-3A3EE66A4177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D643-3F6D-405D-800E-2F43F1495AF2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963B-7D13-4634-9E8E-8B3D8F760F61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FB1A-A516-4FDB-ADAB-E7D709621A17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440-D9CA-4C1D-8F36-8ADC4238B3F0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4BB3A-F635-4CF4-8B77-A3B86429C852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996-0FB0-4BD0-B282-BE1B36584D24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9596-1550-4F91-94D5-F6ED52263319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5B6D-2BE4-46D3-9DCF-C3E6560C4785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BB28E-8A4B-4354-9B3C-2068A1B65FF2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BBEE68C-DB12-4CA5-BBBB-F979815554CD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F34F-B0AF-4B0C-B560-393FE461F589}" type="datetime1">
              <a:rPr lang="en-US" smtClean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4000/osp.4731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0B14269-1BFE-479C-8BFC-EA20C5EAB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517641" cy="10572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42E6912-A10A-4C27-B291-54EDE7DB3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919" y="1556933"/>
            <a:ext cx="11363304" cy="2549049"/>
          </a:xfrm>
        </p:spPr>
        <p:txBody>
          <a:bodyPr>
            <a:noAutofit/>
          </a:bodyPr>
          <a:lstStyle/>
          <a:p>
            <a:pPr algn="ctr"/>
            <a:r>
              <a:rPr lang="fr-FR" sz="2900" b="1">
                <a:latin typeface="Franklin Gothic Book" panose="020B0503020102020204" pitchFamily="34" charset="0"/>
              </a:rPr>
              <a:t/>
            </a:r>
            <a:br>
              <a:rPr lang="fr-FR" sz="2900" b="1">
                <a:latin typeface="Franklin Gothic Book" panose="020B0503020102020204" pitchFamily="34" charset="0"/>
              </a:rPr>
            </a:br>
            <a:r>
              <a:rPr lang="fr-FR" sz="2900" b="1">
                <a:latin typeface="Franklin Gothic Book" panose="020B0503020102020204" pitchFamily="34" charset="0"/>
              </a:rPr>
              <a:t>Continuité des apprentissages au lycée en Guadeloupe pendant le contexte pandémique : entre risque de décrochage et stratégies de résilience</a:t>
            </a:r>
            <a:r>
              <a:rPr lang="fr-FR" sz="2900" b="1">
                <a:latin typeface="Franklin Gothic Book" panose="020B0503020102020204" pitchFamily="34" charset="0"/>
              </a:rPr>
              <a:t/>
            </a:r>
            <a:br>
              <a:rPr lang="fr-FR" sz="2900" b="1">
                <a:latin typeface="Franklin Gothic Book" panose="020B0503020102020204" pitchFamily="34" charset="0"/>
              </a:rPr>
            </a:br>
            <a:r>
              <a:rPr lang="fr-FR" sz="2900" b="1" dirty="0">
                <a:latin typeface="Franklin Gothic Book" panose="020B0503020102020204" pitchFamily="34" charset="0"/>
              </a:rPr>
              <a:t/>
            </a:r>
            <a:br>
              <a:rPr lang="fr-FR" sz="2900" b="1" dirty="0">
                <a:latin typeface="Franklin Gothic Book" panose="020B0503020102020204" pitchFamily="34" charset="0"/>
              </a:rPr>
            </a:br>
            <a:r>
              <a:rPr lang="fr-FR" sz="2900" b="1" dirty="0">
                <a:latin typeface="Franklin Gothic Book" panose="020B0503020102020204" pitchFamily="34" charset="0"/>
              </a:rPr>
              <a:t/>
            </a:r>
            <a:br>
              <a:rPr lang="fr-FR" sz="2900" b="1" dirty="0">
                <a:latin typeface="Franklin Gothic Book" panose="020B0503020102020204" pitchFamily="34" charset="0"/>
              </a:rPr>
            </a:br>
            <a:endParaRPr lang="fr-FR" sz="29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AD0DE4-BAB6-4A68-8693-24ED6C5B4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0304" y="3545259"/>
            <a:ext cx="9300088" cy="977621"/>
          </a:xfrm>
        </p:spPr>
        <p:txBody>
          <a:bodyPr>
            <a:normAutofit/>
          </a:bodyPr>
          <a:lstStyle/>
          <a:p>
            <a:r>
              <a:rPr lang="fr-FR" sz="2200" dirty="0">
                <a:latin typeface="Perpetua" panose="02020502060401020303" pitchFamily="18" charset="0"/>
              </a:rPr>
              <a:t>Élisabeth ISSAIEVA &amp; Élisabeth ODACRE, CRREF, Université des Antilles</a:t>
            </a:r>
            <a:endParaRPr lang="fr-FR" sz="2200" dirty="0">
              <a:solidFill>
                <a:schemeClr val="tx1"/>
              </a:solidFill>
              <a:latin typeface="Perpetua" panose="02020502060401020303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932311" y="4357864"/>
            <a:ext cx="6039556" cy="729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SzPct val="100000"/>
            </a:pPr>
            <a:r>
              <a:rPr lang="fr-FR" dirty="0"/>
              <a:t>Sur la base d’une recherche menée avec </a:t>
            </a:r>
            <a:r>
              <a:rPr lang="fr-FR" cap="all" dirty="0">
                <a:solidFill>
                  <a:prstClr val="black"/>
                </a:solidFill>
              </a:rPr>
              <a:t>Manuel LOLLIA et Muriel JOSEPH-THEODORE, chapitre sous presse.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46756" y="372534"/>
            <a:ext cx="11571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39F8761-DBBB-47D4-8053-487C288F35F2}"/>
              </a:ext>
            </a:extLst>
          </p:cNvPr>
          <p:cNvSpPr txBox="1"/>
          <p:nvPr/>
        </p:nvSpPr>
        <p:spPr>
          <a:xfrm>
            <a:off x="3490570" y="5755754"/>
            <a:ext cx="6039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Colloque numérique ROC 2021 – du 17 au 19 </a:t>
            </a:r>
            <a:r>
              <a:rPr lang="en-US" sz="1600" dirty="0" err="1"/>
              <a:t>novembre</a:t>
            </a:r>
            <a:r>
              <a:rPr lang="en-US" sz="1600" dirty="0"/>
              <a:t> 2021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8637897E-8231-408C-BA51-E5F3C1B5E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93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95BCF15F-2C65-411C-BB7F-60692E90D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67" y="101613"/>
            <a:ext cx="9603275" cy="57019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Présentation des résultats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C8D4154-5189-4984-9653-21DBFBC7DC99}"/>
              </a:ext>
            </a:extLst>
          </p:cNvPr>
          <p:cNvSpPr txBox="1"/>
          <p:nvPr/>
        </p:nvSpPr>
        <p:spPr>
          <a:xfrm>
            <a:off x="1386264" y="1074414"/>
            <a:ext cx="10043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Perpetua" panose="02020502060401020303" pitchFamily="18" charset="0"/>
              </a:rPr>
              <a:t>2. La poursuite des apprentissages des lycéens à distance en contexte de pandémie : quelles difficultés ?</a:t>
            </a:r>
            <a:endParaRPr lang="fr-FR" sz="2400" b="1" dirty="0">
              <a:latin typeface="Perpetua" panose="02020502060401020303" pitchFamily="18" charset="0"/>
            </a:endParaRP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3EB1DB3F-2C9D-4FAF-B2AE-A5E5E85A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29EA9E-EA7F-4428-AD7B-A84AEA90F506}"/>
              </a:ext>
            </a:extLst>
          </p:cNvPr>
          <p:cNvSpPr txBox="1"/>
          <p:nvPr/>
        </p:nvSpPr>
        <p:spPr>
          <a:xfrm>
            <a:off x="508518" y="2627655"/>
            <a:ext cx="459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1"/>
                </a:solidFill>
              </a:rPr>
              <a:t>Ralentissement dans les apprentissages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69C3BA5-CA06-48F6-B4EB-8183DC7D8AED}"/>
              </a:ext>
            </a:extLst>
          </p:cNvPr>
          <p:cNvSpPr txBox="1"/>
          <p:nvPr/>
        </p:nvSpPr>
        <p:spPr>
          <a:xfrm>
            <a:off x="5271796" y="2027491"/>
            <a:ext cx="6720635" cy="1569660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kern="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 [...] ils [les professeurs] avaient tendance à ne pas nous répondre tout de suite. Et ça, ça me posait problème, ça me freinait, du coup… je me disais, mais qu’est-ce que je fais ? Comment je pourrai effectuer cet exercice ? » (LP2) ; </a:t>
            </a:r>
          </a:p>
          <a:p>
            <a:endParaRPr lang="fr-FR" sz="1600" kern="5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1600" kern="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 [...] on n’avait pas les mêmes explications qu’en cours, on était un peu livré à soi-même et on faisait ce qu’on pouvait » (LP5)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FCB89AA-D6E2-45AF-A824-9482717F63C1}"/>
              </a:ext>
            </a:extLst>
          </p:cNvPr>
          <p:cNvSpPr txBox="1"/>
          <p:nvPr/>
        </p:nvSpPr>
        <p:spPr>
          <a:xfrm>
            <a:off x="508518" y="4425133"/>
            <a:ext cx="4100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/>
                </a:solidFill>
              </a:rPr>
              <a:t> Absence d’environnement de travail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BFD2275-7139-4812-8DF5-FB41E1EDCECB}"/>
              </a:ext>
            </a:extLst>
          </p:cNvPr>
          <p:cNvSpPr txBox="1"/>
          <p:nvPr/>
        </p:nvSpPr>
        <p:spPr>
          <a:xfrm>
            <a:off x="5271796" y="4071190"/>
            <a:ext cx="6720635" cy="1969770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Les professeurs parlaient, et ça me donnait envie de dormir même si le cours était intéressant. À la maison, il n’y a pas un endroit adapté comme à l’école, avec un bureau, une chaise. Cela ne donne pas facilement l’envie de travailler, il nous manquait l’ambiance de l’école. » (M6)</a:t>
            </a:r>
            <a:endParaRPr lang="fr-FR" sz="1600" kern="5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J’ai des frères et sœurs, donc forcément, ça fait du bruit ! Donc je ne pouvais pas trop me concentrer. Les premiers jours en cours en ligne, je venais, mais… au fil du temps c’était un peu fatigant. » (LP1) 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91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772A0004-634C-4049-B609-7BF89845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67" y="101613"/>
            <a:ext cx="9603275" cy="57019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Présentation des résultats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265D4FE-78B2-4936-8071-C7FF0B7B9E23}"/>
              </a:ext>
            </a:extLst>
          </p:cNvPr>
          <p:cNvSpPr txBox="1"/>
          <p:nvPr/>
        </p:nvSpPr>
        <p:spPr>
          <a:xfrm>
            <a:off x="1386264" y="1074414"/>
            <a:ext cx="10043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Perpetua" panose="02020502060401020303" pitchFamily="18" charset="0"/>
              </a:rPr>
              <a:t>3. </a:t>
            </a:r>
            <a:r>
              <a:rPr lang="fr-FR" sz="2400" b="1" kern="50" dirty="0">
                <a:solidFill>
                  <a:srgbClr val="0070C0"/>
                </a:solidFill>
                <a:effectLst/>
                <a:latin typeface="Perpetua" panose="02020502060401020303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Quelles stratégies d’adaptation et de persistance dans les apprentissages en contexte de pandémie ?</a:t>
            </a:r>
            <a:endParaRPr lang="fr-FR" sz="2400" b="1" dirty="0">
              <a:solidFill>
                <a:srgbClr val="0070C0"/>
              </a:solidFill>
              <a:latin typeface="Perpetua" panose="02020502060401020303" pitchFamily="18" charset="0"/>
            </a:endParaRP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DF8374E0-0ED6-4FA3-918E-E13539EA2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E5468B-0C40-4ACD-9F2F-63CEB590DA0A}"/>
              </a:ext>
            </a:extLst>
          </p:cNvPr>
          <p:cNvSpPr txBox="1"/>
          <p:nvPr/>
        </p:nvSpPr>
        <p:spPr>
          <a:xfrm>
            <a:off x="2997792" y="1856360"/>
            <a:ext cx="6820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fr-FR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profil : Ceux ayant poursuivi et adapté le travail scolaire à la maison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9E7A2FA-BCE7-46E2-919E-C743C08AF748}"/>
              </a:ext>
            </a:extLst>
          </p:cNvPr>
          <p:cNvSpPr txBox="1"/>
          <p:nvPr/>
        </p:nvSpPr>
        <p:spPr>
          <a:xfrm>
            <a:off x="431873" y="2967520"/>
            <a:ext cx="413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/>
                </a:solidFill>
              </a:rPr>
              <a:t>Recours aux ressources numériques…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04894C-AABC-46EC-8154-78DFD815F436}"/>
              </a:ext>
            </a:extLst>
          </p:cNvPr>
          <p:cNvSpPr txBox="1"/>
          <p:nvPr/>
        </p:nvSpPr>
        <p:spPr>
          <a:xfrm>
            <a:off x="5141683" y="3152186"/>
            <a:ext cx="6923759" cy="830997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Du coup, j’ai appris à travailler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en autonomie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. J’ai essayé de faire des recherches sur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Internet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. Grâce à Internet, en fonction de ce qu’on nous donnait comme leçon,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j’essayais de développer un peu plus 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sur Internet » (LP3)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444C989-DBDD-496D-9A70-ECE3ECDCB9CE}"/>
              </a:ext>
            </a:extLst>
          </p:cNvPr>
          <p:cNvSpPr txBox="1"/>
          <p:nvPr/>
        </p:nvSpPr>
        <p:spPr>
          <a:xfrm>
            <a:off x="674470" y="3222735"/>
            <a:ext cx="3984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2"/>
                </a:solidFill>
              </a:rPr>
              <a:t>…réorganisation et autogestion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CA5840C-294B-458C-97E6-F4B7925837D4}"/>
              </a:ext>
            </a:extLst>
          </p:cNvPr>
          <p:cNvSpPr txBox="1"/>
          <p:nvPr/>
        </p:nvSpPr>
        <p:spPr>
          <a:xfrm>
            <a:off x="431873" y="2320021"/>
            <a:ext cx="476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1"/>
                </a:solidFill>
              </a:rPr>
              <a:t>Remise en </a:t>
            </a:r>
            <a:r>
              <a:rPr lang="fr-FR" dirty="0" smtClean="0">
                <a:solidFill>
                  <a:schemeClr val="accent1"/>
                </a:solidFill>
              </a:rPr>
              <a:t>question </a:t>
            </a:r>
            <a:r>
              <a:rPr lang="fr-FR" dirty="0">
                <a:solidFill>
                  <a:schemeClr val="accent1"/>
                </a:solidFill>
              </a:rPr>
              <a:t>comme guide des actions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48E546A-BC0B-4CBE-89FA-FA6B79A3563C}"/>
              </a:ext>
            </a:extLst>
          </p:cNvPr>
          <p:cNvSpPr txBox="1"/>
          <p:nvPr/>
        </p:nvSpPr>
        <p:spPr>
          <a:xfrm>
            <a:off x="5141683" y="2347914"/>
            <a:ext cx="6858000" cy="584775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[...] même si les échecs viennent,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je me suis dit 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qu’il faut que […] je travaille » (M4)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B61DE25-3752-453C-BEAB-DC4C28C09F8B}"/>
              </a:ext>
            </a:extLst>
          </p:cNvPr>
          <p:cNvSpPr txBox="1"/>
          <p:nvPr/>
        </p:nvSpPr>
        <p:spPr>
          <a:xfrm>
            <a:off x="431873" y="4337571"/>
            <a:ext cx="3884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3"/>
                </a:solidFill>
              </a:rPr>
              <a:t>Implication fragilisée par la distance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A620ED7-D833-4702-8C0B-BC65C25346CE}"/>
              </a:ext>
            </a:extLst>
          </p:cNvPr>
          <p:cNvSpPr txBox="1"/>
          <p:nvPr/>
        </p:nvSpPr>
        <p:spPr>
          <a:xfrm>
            <a:off x="5141683" y="4103508"/>
            <a:ext cx="6923759" cy="1077218"/>
          </a:xfrm>
          <a:prstGeom prst="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Oui,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j’abandonnais plus facilement à la maison qu’à l’école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. Parce qu’il n’y avait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personne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pour s’acharner,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pour me pousser à travailler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. Du coup, dès que quelque chose me prenait la tête, j’essayais de ne pas trop me forcer dessus » (LP3)</a:t>
            </a:r>
          </a:p>
        </p:txBody>
      </p:sp>
      <p:sp>
        <p:nvSpPr>
          <p:cNvPr id="19" name="Flèche : angle droit 18">
            <a:extLst>
              <a:ext uri="{FF2B5EF4-FFF2-40B4-BE49-F238E27FC236}">
                <a16:creationId xmlns:a16="http://schemas.microsoft.com/office/drawing/2014/main" id="{775E9DD6-D2FB-4762-8ED5-3733E2C22CC5}"/>
              </a:ext>
            </a:extLst>
          </p:cNvPr>
          <p:cNvSpPr/>
          <p:nvPr/>
        </p:nvSpPr>
        <p:spPr>
          <a:xfrm rot="5400000">
            <a:off x="1921491" y="3330030"/>
            <a:ext cx="351791" cy="802432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4628306-964E-407C-8C4F-6E8CD1370D05}"/>
              </a:ext>
            </a:extLst>
          </p:cNvPr>
          <p:cNvSpPr txBox="1"/>
          <p:nvPr/>
        </p:nvSpPr>
        <p:spPr>
          <a:xfrm>
            <a:off x="2510601" y="3613114"/>
            <a:ext cx="2390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kern="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 [...] point négatif » 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(LP6</a:t>
            </a:r>
            <a:r>
              <a:rPr lang="fr-FR" sz="1600" kern="50" dirty="0" smtClean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) : </a:t>
            </a:r>
            <a:r>
              <a:rPr lang="fr-FR" sz="1600" kern="5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le sens des apprentissage est compromis </a:t>
            </a:r>
            <a:endParaRPr lang="fr-FR" sz="16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7F2A0DC-5CB1-4E18-AAA7-33EF20B80892}"/>
              </a:ext>
            </a:extLst>
          </p:cNvPr>
          <p:cNvSpPr txBox="1"/>
          <p:nvPr/>
        </p:nvSpPr>
        <p:spPr>
          <a:xfrm>
            <a:off x="431872" y="5237189"/>
            <a:ext cx="4133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Soutien socio-affectif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de l’équipe de direction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4F26F6-3EF1-484C-9747-261DA76716C5}"/>
              </a:ext>
            </a:extLst>
          </p:cNvPr>
          <p:cNvSpPr txBox="1"/>
          <p:nvPr/>
        </p:nvSpPr>
        <p:spPr>
          <a:xfrm>
            <a:off x="5108804" y="5295602"/>
            <a:ext cx="6923759" cy="83099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Pendant le confinement (…)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nous appelaient tôt le matin depuis 7h00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, comme à l’heure habituelle de l’école. Après quand on avait fini (…) un autre (…) nous appelait, tout de suite à la chaîne » (LP3).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lèche : angle droit 22">
            <a:extLst>
              <a:ext uri="{FF2B5EF4-FFF2-40B4-BE49-F238E27FC236}">
                <a16:creationId xmlns:a16="http://schemas.microsoft.com/office/drawing/2014/main" id="{4537AA9D-C61C-47BA-9C22-6D3E4009F7BB}"/>
              </a:ext>
            </a:extLst>
          </p:cNvPr>
          <p:cNvSpPr/>
          <p:nvPr/>
        </p:nvSpPr>
        <p:spPr>
          <a:xfrm rot="5400000">
            <a:off x="1933489" y="5482304"/>
            <a:ext cx="351791" cy="802432"/>
          </a:xfrm>
          <a:prstGeom prst="bentUp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37B7352-A0D0-4D9A-B81B-5D6BD1E7CCB5}"/>
              </a:ext>
            </a:extLst>
          </p:cNvPr>
          <p:cNvSpPr txBox="1"/>
          <p:nvPr/>
        </p:nvSpPr>
        <p:spPr>
          <a:xfrm>
            <a:off x="2537072" y="5752258"/>
            <a:ext cx="24279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«  un acharnement » (LP3)</a:t>
            </a:r>
          </a:p>
        </p:txBody>
      </p:sp>
    </p:spTree>
    <p:extLst>
      <p:ext uri="{BB962C8B-B14F-4D97-AF65-F5344CB8AC3E}">
        <p14:creationId xmlns:p14="http://schemas.microsoft.com/office/powerpoint/2010/main" val="1121496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772A0004-634C-4049-B609-7BF89845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67" y="101613"/>
            <a:ext cx="9603275" cy="57019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Présentation des résultats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265D4FE-78B2-4936-8071-C7FF0B7B9E23}"/>
              </a:ext>
            </a:extLst>
          </p:cNvPr>
          <p:cNvSpPr txBox="1"/>
          <p:nvPr/>
        </p:nvSpPr>
        <p:spPr>
          <a:xfrm>
            <a:off x="1386264" y="1074414"/>
            <a:ext cx="10043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Perpetua" panose="02020502060401020303" pitchFamily="18" charset="0"/>
              </a:rPr>
              <a:t>3. </a:t>
            </a:r>
            <a:r>
              <a:rPr lang="fr-FR" sz="2400" b="1" kern="50" dirty="0">
                <a:solidFill>
                  <a:srgbClr val="0070C0"/>
                </a:solidFill>
                <a:effectLst/>
                <a:latin typeface="Perpetua" panose="02020502060401020303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Quelles stratégies d’adaptation et de persistance dans les apprentissages en contexte de pandémie ?</a:t>
            </a:r>
            <a:endParaRPr lang="fr-FR" sz="2400" b="1" dirty="0">
              <a:solidFill>
                <a:srgbClr val="0070C0"/>
              </a:solidFill>
              <a:latin typeface="Perpetua" panose="02020502060401020303" pitchFamily="18" charset="0"/>
            </a:endParaRP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DF8374E0-0ED6-4FA3-918E-E13539EA2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E5468B-0C40-4ACD-9F2F-63CEB590DA0A}"/>
              </a:ext>
            </a:extLst>
          </p:cNvPr>
          <p:cNvSpPr txBox="1"/>
          <p:nvPr/>
        </p:nvSpPr>
        <p:spPr>
          <a:xfrm>
            <a:off x="3237722" y="1933402"/>
            <a:ext cx="6988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fr-FR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ème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profil : Ceux ayant renoncé au travail scolaire à la maison (M1, M2)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1258EC-A2A4-4994-A435-CF82A8C87ABF}"/>
              </a:ext>
            </a:extLst>
          </p:cNvPr>
          <p:cNvSpPr txBox="1"/>
          <p:nvPr/>
        </p:nvSpPr>
        <p:spPr>
          <a:xfrm>
            <a:off x="438539" y="2631233"/>
            <a:ext cx="5243804" cy="2339102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Pour moi, quand j’arrive chez moi,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l’école elle reste à l’école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, la maison reste à la maison. Parce que quand je suis chez moi, je me repose, je ne viens pas me reposer à l’école. [Respiration] donc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ça m’énerve de faire des trucs de l’école à l’endroit où je me repose </a:t>
            </a:r>
            <a:r>
              <a:rPr lang="fr-FR" sz="18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[...]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Après moi, </a:t>
            </a:r>
            <a:r>
              <a:rPr lang="fr-FR" sz="1600" b="1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je savais déjà que lorsque ça allait rouvrir ma formation, je ne serais pas complètement largué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, donc je me suis dit « bon, pff ! Quand ça va reprendre, ça va être un peu chaud au début histoire de se remettre, mais je ne suis pas à la traine » ! (M1)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436C2BA-E5A0-4EC8-AC31-274CF7120DB7}"/>
              </a:ext>
            </a:extLst>
          </p:cNvPr>
          <p:cNvSpPr txBox="1"/>
          <p:nvPr/>
        </p:nvSpPr>
        <p:spPr>
          <a:xfrm>
            <a:off x="6159315" y="2990601"/>
            <a:ext cx="5162939" cy="1815882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« [...] au début, on suivait et tout, mais 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après j’ai décroché 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», car c’était « 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décourageant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» parce qu’ « on s’est retrouvés seuls [.…] 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sans être épaulés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par les professeurs  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[...] on est plutôt amené à faire autre chose, ou peut-être commencer ses leçons et après laisser [...] 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Je n’avais pas vraiment de difficultés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, c’est juste que des fois je n’avais 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pas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vraiment </a:t>
            </a:r>
            <a:r>
              <a:rPr lang="fr-FR" sz="1600" b="1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envie de travailler 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»</a:t>
            </a:r>
            <a:r>
              <a:rPr lang="fr-FR" sz="1600" kern="50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fr-FR" sz="1600" kern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(M2)</a:t>
            </a:r>
            <a:r>
              <a:rPr lang="fr-FR" sz="1600" kern="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Flèche : angle droit 11">
            <a:extLst>
              <a:ext uri="{FF2B5EF4-FFF2-40B4-BE49-F238E27FC236}">
                <a16:creationId xmlns:a16="http://schemas.microsoft.com/office/drawing/2014/main" id="{8264642F-7F13-4642-97A3-DE9466E258A2}"/>
              </a:ext>
            </a:extLst>
          </p:cNvPr>
          <p:cNvSpPr/>
          <p:nvPr/>
        </p:nvSpPr>
        <p:spPr>
          <a:xfrm rot="5400000">
            <a:off x="6386995" y="5065712"/>
            <a:ext cx="690081" cy="802432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angle droit 12">
            <a:extLst>
              <a:ext uri="{FF2B5EF4-FFF2-40B4-BE49-F238E27FC236}">
                <a16:creationId xmlns:a16="http://schemas.microsoft.com/office/drawing/2014/main" id="{96B5F202-7BB1-474F-8363-E3D972C880A5}"/>
              </a:ext>
            </a:extLst>
          </p:cNvPr>
          <p:cNvSpPr/>
          <p:nvPr/>
        </p:nvSpPr>
        <p:spPr>
          <a:xfrm rot="5400000">
            <a:off x="1041223" y="5065711"/>
            <a:ext cx="690081" cy="8024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2ADB1CC-6ED5-47A3-A8EE-FD0248CBC066}"/>
              </a:ext>
            </a:extLst>
          </p:cNvPr>
          <p:cNvSpPr txBox="1"/>
          <p:nvPr/>
        </p:nvSpPr>
        <p:spPr>
          <a:xfrm>
            <a:off x="7285209" y="5015329"/>
            <a:ext cx="421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Besoin de soutien socioaffectif et des régulations cognitives apportées par les professeurs </a:t>
            </a:r>
            <a:r>
              <a:rPr lang="fr-FR" b="1" dirty="0">
                <a:solidFill>
                  <a:schemeClr val="accent2"/>
                </a:solidFill>
                <a:sym typeface="Wingdings"/>
              </a:rPr>
              <a:t> </a:t>
            </a:r>
            <a:r>
              <a:rPr lang="fr-FR" b="1" dirty="0" smtClean="0">
                <a:solidFill>
                  <a:schemeClr val="accent2"/>
                </a:solidFill>
                <a:sym typeface="Wingdings"/>
              </a:rPr>
              <a:t>décrochage au moment d’une difficulté ressentie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9CCE763-FC41-46DD-A7BE-13279E5AA1FC}"/>
              </a:ext>
            </a:extLst>
          </p:cNvPr>
          <p:cNvSpPr txBox="1"/>
          <p:nvPr/>
        </p:nvSpPr>
        <p:spPr>
          <a:xfrm>
            <a:off x="1787480" y="5211992"/>
            <a:ext cx="4249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Représentation limitant une nouvelle organisation de travail </a:t>
            </a:r>
            <a:r>
              <a:rPr lang="fr-FR" b="1" dirty="0">
                <a:solidFill>
                  <a:schemeClr val="accent1"/>
                </a:solidFill>
                <a:sym typeface="Wingdings"/>
              </a:rPr>
              <a:t> </a:t>
            </a:r>
            <a:r>
              <a:rPr lang="fr-FR" b="1" dirty="0" smtClean="0">
                <a:solidFill>
                  <a:schemeClr val="accent1"/>
                </a:solidFill>
                <a:sym typeface="Wingdings"/>
              </a:rPr>
              <a:t>le confinement vue comme pause bienvenue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85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9991" y="123758"/>
            <a:ext cx="9603275" cy="557377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Discussion et CONCLUSION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F7007E5D-8236-4588-8273-D878BD207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57860D2-6CC9-4934-9FD2-29FF4391BD4F}"/>
              </a:ext>
            </a:extLst>
          </p:cNvPr>
          <p:cNvSpPr/>
          <p:nvPr/>
        </p:nvSpPr>
        <p:spPr>
          <a:xfrm rot="18900000">
            <a:off x="4530730" y="589362"/>
            <a:ext cx="2034887" cy="2667615"/>
          </a:xfrm>
          <a:custGeom>
            <a:avLst/>
            <a:gdLst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88371"/>
              <a:gd name="connsiteY0" fmla="*/ 0 h 2667615"/>
              <a:gd name="connsiteX1" fmla="*/ 1872208 w 1888371"/>
              <a:gd name="connsiteY1" fmla="*/ 936104 h 2667615"/>
              <a:gd name="connsiteX2" fmla="*/ 1440946 w 1888371"/>
              <a:gd name="connsiteY2" fmla="*/ 1654734 h 2667615"/>
              <a:gd name="connsiteX3" fmla="*/ 0 w 1888371"/>
              <a:gd name="connsiteY3" fmla="*/ 2667615 h 2667615"/>
              <a:gd name="connsiteX4" fmla="*/ 0 w 1888371"/>
              <a:gd name="connsiteY4" fmla="*/ 936104 h 2667615"/>
              <a:gd name="connsiteX5" fmla="*/ 0 w 1888371"/>
              <a:gd name="connsiteY5" fmla="*/ 936103 h 2667615"/>
              <a:gd name="connsiteX6" fmla="*/ 936104 w 1888371"/>
              <a:gd name="connsiteY6" fmla="*/ 0 h 2667615"/>
              <a:gd name="connsiteX0" fmla="*/ 936104 w 1888837"/>
              <a:gd name="connsiteY0" fmla="*/ 0 h 2667615"/>
              <a:gd name="connsiteX1" fmla="*/ 1872208 w 1888837"/>
              <a:gd name="connsiteY1" fmla="*/ 936104 h 2667615"/>
              <a:gd name="connsiteX2" fmla="*/ 1445709 w 1888837"/>
              <a:gd name="connsiteY2" fmla="*/ 1669021 h 2667615"/>
              <a:gd name="connsiteX3" fmla="*/ 0 w 1888837"/>
              <a:gd name="connsiteY3" fmla="*/ 2667615 h 2667615"/>
              <a:gd name="connsiteX4" fmla="*/ 0 w 1888837"/>
              <a:gd name="connsiteY4" fmla="*/ 936104 h 2667615"/>
              <a:gd name="connsiteX5" fmla="*/ 0 w 1888837"/>
              <a:gd name="connsiteY5" fmla="*/ 936103 h 2667615"/>
              <a:gd name="connsiteX6" fmla="*/ 936104 w 1888837"/>
              <a:gd name="connsiteY6" fmla="*/ 0 h 2667615"/>
              <a:gd name="connsiteX0" fmla="*/ 936104 w 1872589"/>
              <a:gd name="connsiteY0" fmla="*/ 0 h 2667615"/>
              <a:gd name="connsiteX1" fmla="*/ 1872208 w 1872589"/>
              <a:gd name="connsiteY1" fmla="*/ 936104 h 2667615"/>
              <a:gd name="connsiteX2" fmla="*/ 1445709 w 1872589"/>
              <a:gd name="connsiteY2" fmla="*/ 1669021 h 2667615"/>
              <a:gd name="connsiteX3" fmla="*/ 0 w 1872589"/>
              <a:gd name="connsiteY3" fmla="*/ 2667615 h 2667615"/>
              <a:gd name="connsiteX4" fmla="*/ 0 w 1872589"/>
              <a:gd name="connsiteY4" fmla="*/ 936104 h 2667615"/>
              <a:gd name="connsiteX5" fmla="*/ 0 w 1872589"/>
              <a:gd name="connsiteY5" fmla="*/ 936103 h 2667615"/>
              <a:gd name="connsiteX6" fmla="*/ 936104 w 1872589"/>
              <a:gd name="connsiteY6" fmla="*/ 0 h 2667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72589" h="2667615">
                <a:moveTo>
                  <a:pt x="936104" y="0"/>
                </a:moveTo>
                <a:cubicBezTo>
                  <a:pt x="1453100" y="0"/>
                  <a:pt x="1887286" y="453147"/>
                  <a:pt x="1872208" y="936104"/>
                </a:cubicBezTo>
                <a:cubicBezTo>
                  <a:pt x="1863132" y="1226810"/>
                  <a:pt x="1701780" y="1654570"/>
                  <a:pt x="1445709" y="1669021"/>
                </a:cubicBezTo>
                <a:cubicBezTo>
                  <a:pt x="812367" y="1704763"/>
                  <a:pt x="281466" y="2026168"/>
                  <a:pt x="0" y="2667615"/>
                </a:cubicBezTo>
                <a:lnTo>
                  <a:pt x="0" y="936104"/>
                </a:lnTo>
                <a:lnTo>
                  <a:pt x="0" y="936103"/>
                </a:lnTo>
                <a:cubicBezTo>
                  <a:pt x="0" y="419108"/>
                  <a:pt x="419108" y="0"/>
                  <a:pt x="936104" y="0"/>
                </a:cubicBezTo>
                <a:close/>
              </a:path>
            </a:pathLst>
          </a:custGeom>
          <a:gradFill flip="none" rotWithShape="1">
            <a:gsLst>
              <a:gs pos="0">
                <a:srgbClr val="0098D1">
                  <a:shade val="30000"/>
                  <a:satMod val="115000"/>
                </a:srgbClr>
              </a:gs>
              <a:gs pos="50000">
                <a:srgbClr val="0098D1">
                  <a:shade val="67500"/>
                  <a:satMod val="115000"/>
                </a:srgbClr>
              </a:gs>
              <a:gs pos="100000">
                <a:srgbClr val="0098D1">
                  <a:shade val="100000"/>
                  <a:satMod val="115000"/>
                </a:srgbClr>
              </a:gs>
            </a:gsLst>
            <a:lin ang="10800000" scaled="1"/>
            <a:tileRect/>
          </a:gra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200" b="1" dirty="0">
              <a:latin typeface="Lucida Sans Unicode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2EEE638B-5AB5-4E3F-8D0F-27ED7C8C4BEE}"/>
              </a:ext>
            </a:extLst>
          </p:cNvPr>
          <p:cNvSpPr/>
          <p:nvPr/>
        </p:nvSpPr>
        <p:spPr>
          <a:xfrm rot="8100000">
            <a:off x="5012041" y="3660330"/>
            <a:ext cx="1834569" cy="2603799"/>
          </a:xfrm>
          <a:custGeom>
            <a:avLst/>
            <a:gdLst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88371"/>
              <a:gd name="connsiteY0" fmla="*/ 0 h 2667615"/>
              <a:gd name="connsiteX1" fmla="*/ 1872208 w 1888371"/>
              <a:gd name="connsiteY1" fmla="*/ 936104 h 2667615"/>
              <a:gd name="connsiteX2" fmla="*/ 1440946 w 1888371"/>
              <a:gd name="connsiteY2" fmla="*/ 1654734 h 2667615"/>
              <a:gd name="connsiteX3" fmla="*/ 0 w 1888371"/>
              <a:gd name="connsiteY3" fmla="*/ 2667615 h 2667615"/>
              <a:gd name="connsiteX4" fmla="*/ 0 w 1888371"/>
              <a:gd name="connsiteY4" fmla="*/ 936104 h 2667615"/>
              <a:gd name="connsiteX5" fmla="*/ 0 w 1888371"/>
              <a:gd name="connsiteY5" fmla="*/ 936103 h 2667615"/>
              <a:gd name="connsiteX6" fmla="*/ 936104 w 1888371"/>
              <a:gd name="connsiteY6" fmla="*/ 0 h 2667615"/>
              <a:gd name="connsiteX0" fmla="*/ 936104 w 1888837"/>
              <a:gd name="connsiteY0" fmla="*/ 0 h 2667615"/>
              <a:gd name="connsiteX1" fmla="*/ 1872208 w 1888837"/>
              <a:gd name="connsiteY1" fmla="*/ 936104 h 2667615"/>
              <a:gd name="connsiteX2" fmla="*/ 1445709 w 1888837"/>
              <a:gd name="connsiteY2" fmla="*/ 1669021 h 2667615"/>
              <a:gd name="connsiteX3" fmla="*/ 0 w 1888837"/>
              <a:gd name="connsiteY3" fmla="*/ 2667615 h 2667615"/>
              <a:gd name="connsiteX4" fmla="*/ 0 w 1888837"/>
              <a:gd name="connsiteY4" fmla="*/ 936104 h 2667615"/>
              <a:gd name="connsiteX5" fmla="*/ 0 w 1888837"/>
              <a:gd name="connsiteY5" fmla="*/ 936103 h 2667615"/>
              <a:gd name="connsiteX6" fmla="*/ 936104 w 1888837"/>
              <a:gd name="connsiteY6" fmla="*/ 0 h 2667615"/>
              <a:gd name="connsiteX0" fmla="*/ 936104 w 1872589"/>
              <a:gd name="connsiteY0" fmla="*/ 0 h 2667615"/>
              <a:gd name="connsiteX1" fmla="*/ 1872208 w 1872589"/>
              <a:gd name="connsiteY1" fmla="*/ 936104 h 2667615"/>
              <a:gd name="connsiteX2" fmla="*/ 1445709 w 1872589"/>
              <a:gd name="connsiteY2" fmla="*/ 1669021 h 2667615"/>
              <a:gd name="connsiteX3" fmla="*/ 0 w 1872589"/>
              <a:gd name="connsiteY3" fmla="*/ 2667615 h 2667615"/>
              <a:gd name="connsiteX4" fmla="*/ 0 w 1872589"/>
              <a:gd name="connsiteY4" fmla="*/ 936104 h 2667615"/>
              <a:gd name="connsiteX5" fmla="*/ 0 w 1872589"/>
              <a:gd name="connsiteY5" fmla="*/ 936103 h 2667615"/>
              <a:gd name="connsiteX6" fmla="*/ 936104 w 1872589"/>
              <a:gd name="connsiteY6" fmla="*/ 0 h 2667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72589" h="2667615">
                <a:moveTo>
                  <a:pt x="936104" y="0"/>
                </a:moveTo>
                <a:cubicBezTo>
                  <a:pt x="1453100" y="0"/>
                  <a:pt x="1887286" y="453147"/>
                  <a:pt x="1872208" y="936104"/>
                </a:cubicBezTo>
                <a:cubicBezTo>
                  <a:pt x="1863132" y="1226810"/>
                  <a:pt x="1701780" y="1654570"/>
                  <a:pt x="1445709" y="1669021"/>
                </a:cubicBezTo>
                <a:cubicBezTo>
                  <a:pt x="812367" y="1704763"/>
                  <a:pt x="281466" y="2026168"/>
                  <a:pt x="0" y="2667615"/>
                </a:cubicBezTo>
                <a:lnTo>
                  <a:pt x="0" y="936104"/>
                </a:lnTo>
                <a:lnTo>
                  <a:pt x="0" y="936103"/>
                </a:lnTo>
                <a:cubicBezTo>
                  <a:pt x="0" y="419108"/>
                  <a:pt x="419108" y="0"/>
                  <a:pt x="936104" y="0"/>
                </a:cubicBezTo>
                <a:close/>
              </a:path>
            </a:pathLst>
          </a:custGeom>
          <a:gradFill flip="none" rotWithShape="1">
            <a:gsLst>
              <a:gs pos="0">
                <a:srgbClr val="DA0930">
                  <a:shade val="30000"/>
                  <a:satMod val="115000"/>
                </a:srgbClr>
              </a:gs>
              <a:gs pos="50000">
                <a:srgbClr val="DA0930">
                  <a:shade val="67500"/>
                  <a:satMod val="115000"/>
                </a:srgbClr>
              </a:gs>
              <a:gs pos="100000">
                <a:srgbClr val="DA0930">
                  <a:shade val="100000"/>
                  <a:satMod val="115000"/>
                </a:srgbClr>
              </a:gs>
            </a:gsLst>
            <a:lin ang="0" scaled="1"/>
            <a:tileRect/>
          </a:gra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b="1" dirty="0">
              <a:latin typeface="Lucida Sans Unicode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148085D-DE64-41B0-A469-1EBCDB07272E}"/>
              </a:ext>
            </a:extLst>
          </p:cNvPr>
          <p:cNvSpPr/>
          <p:nvPr/>
        </p:nvSpPr>
        <p:spPr>
          <a:xfrm rot="2700000">
            <a:off x="6274464" y="1863411"/>
            <a:ext cx="1872589" cy="2667615"/>
          </a:xfrm>
          <a:custGeom>
            <a:avLst/>
            <a:gdLst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88371"/>
              <a:gd name="connsiteY0" fmla="*/ 0 h 2667615"/>
              <a:gd name="connsiteX1" fmla="*/ 1872208 w 1888371"/>
              <a:gd name="connsiteY1" fmla="*/ 936104 h 2667615"/>
              <a:gd name="connsiteX2" fmla="*/ 1440946 w 1888371"/>
              <a:gd name="connsiteY2" fmla="*/ 1654734 h 2667615"/>
              <a:gd name="connsiteX3" fmla="*/ 0 w 1888371"/>
              <a:gd name="connsiteY3" fmla="*/ 2667615 h 2667615"/>
              <a:gd name="connsiteX4" fmla="*/ 0 w 1888371"/>
              <a:gd name="connsiteY4" fmla="*/ 936104 h 2667615"/>
              <a:gd name="connsiteX5" fmla="*/ 0 w 1888371"/>
              <a:gd name="connsiteY5" fmla="*/ 936103 h 2667615"/>
              <a:gd name="connsiteX6" fmla="*/ 936104 w 1888371"/>
              <a:gd name="connsiteY6" fmla="*/ 0 h 2667615"/>
              <a:gd name="connsiteX0" fmla="*/ 936104 w 1888837"/>
              <a:gd name="connsiteY0" fmla="*/ 0 h 2667615"/>
              <a:gd name="connsiteX1" fmla="*/ 1872208 w 1888837"/>
              <a:gd name="connsiteY1" fmla="*/ 936104 h 2667615"/>
              <a:gd name="connsiteX2" fmla="*/ 1445709 w 1888837"/>
              <a:gd name="connsiteY2" fmla="*/ 1669021 h 2667615"/>
              <a:gd name="connsiteX3" fmla="*/ 0 w 1888837"/>
              <a:gd name="connsiteY3" fmla="*/ 2667615 h 2667615"/>
              <a:gd name="connsiteX4" fmla="*/ 0 w 1888837"/>
              <a:gd name="connsiteY4" fmla="*/ 936104 h 2667615"/>
              <a:gd name="connsiteX5" fmla="*/ 0 w 1888837"/>
              <a:gd name="connsiteY5" fmla="*/ 936103 h 2667615"/>
              <a:gd name="connsiteX6" fmla="*/ 936104 w 1888837"/>
              <a:gd name="connsiteY6" fmla="*/ 0 h 2667615"/>
              <a:gd name="connsiteX0" fmla="*/ 936104 w 1872589"/>
              <a:gd name="connsiteY0" fmla="*/ 0 h 2667615"/>
              <a:gd name="connsiteX1" fmla="*/ 1872208 w 1872589"/>
              <a:gd name="connsiteY1" fmla="*/ 936104 h 2667615"/>
              <a:gd name="connsiteX2" fmla="*/ 1445709 w 1872589"/>
              <a:gd name="connsiteY2" fmla="*/ 1669021 h 2667615"/>
              <a:gd name="connsiteX3" fmla="*/ 0 w 1872589"/>
              <a:gd name="connsiteY3" fmla="*/ 2667615 h 2667615"/>
              <a:gd name="connsiteX4" fmla="*/ 0 w 1872589"/>
              <a:gd name="connsiteY4" fmla="*/ 936104 h 2667615"/>
              <a:gd name="connsiteX5" fmla="*/ 0 w 1872589"/>
              <a:gd name="connsiteY5" fmla="*/ 936103 h 2667615"/>
              <a:gd name="connsiteX6" fmla="*/ 936104 w 1872589"/>
              <a:gd name="connsiteY6" fmla="*/ 0 h 2667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72589" h="2667615">
                <a:moveTo>
                  <a:pt x="936104" y="0"/>
                </a:moveTo>
                <a:cubicBezTo>
                  <a:pt x="1453100" y="0"/>
                  <a:pt x="1887286" y="453147"/>
                  <a:pt x="1872208" y="936104"/>
                </a:cubicBezTo>
                <a:cubicBezTo>
                  <a:pt x="1863132" y="1226810"/>
                  <a:pt x="1701780" y="1654570"/>
                  <a:pt x="1445709" y="1669021"/>
                </a:cubicBezTo>
                <a:cubicBezTo>
                  <a:pt x="812367" y="1704763"/>
                  <a:pt x="281466" y="2026168"/>
                  <a:pt x="0" y="2667615"/>
                </a:cubicBezTo>
                <a:lnTo>
                  <a:pt x="0" y="936104"/>
                </a:lnTo>
                <a:lnTo>
                  <a:pt x="0" y="936103"/>
                </a:lnTo>
                <a:cubicBezTo>
                  <a:pt x="0" y="419108"/>
                  <a:pt x="419108" y="0"/>
                  <a:pt x="936104" y="0"/>
                </a:cubicBezTo>
                <a:close/>
              </a:path>
            </a:pathLst>
          </a:custGeom>
          <a:gradFill flip="none" rotWithShape="1">
            <a:gsLst>
              <a:gs pos="0">
                <a:srgbClr val="F8DA00">
                  <a:shade val="30000"/>
                  <a:satMod val="115000"/>
                </a:srgbClr>
              </a:gs>
              <a:gs pos="50000">
                <a:srgbClr val="F8DA00">
                  <a:shade val="67500"/>
                  <a:satMod val="115000"/>
                </a:srgbClr>
              </a:gs>
              <a:gs pos="100000">
                <a:srgbClr val="F8DA00">
                  <a:shade val="100000"/>
                  <a:satMod val="115000"/>
                </a:srgbClr>
              </a:gs>
            </a:gsLst>
            <a:lin ang="18900000" scaled="1"/>
            <a:tileRect/>
          </a:gra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900" b="1" dirty="0">
              <a:latin typeface="+mj-lt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20F3DCC3-595B-4028-A95B-DA088945FD80}"/>
              </a:ext>
            </a:extLst>
          </p:cNvPr>
          <p:cNvSpPr/>
          <p:nvPr/>
        </p:nvSpPr>
        <p:spPr>
          <a:xfrm rot="13500000">
            <a:off x="3181118" y="2365010"/>
            <a:ext cx="1872589" cy="2667615"/>
          </a:xfrm>
          <a:custGeom>
            <a:avLst/>
            <a:gdLst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72208"/>
              <a:gd name="connsiteY0" fmla="*/ 0 h 2667615"/>
              <a:gd name="connsiteX1" fmla="*/ 1872208 w 1872208"/>
              <a:gd name="connsiteY1" fmla="*/ 936104 h 2667615"/>
              <a:gd name="connsiteX2" fmla="*/ 1455234 w 1872208"/>
              <a:gd name="connsiteY2" fmla="*/ 1711884 h 2667615"/>
              <a:gd name="connsiteX3" fmla="*/ 0 w 1872208"/>
              <a:gd name="connsiteY3" fmla="*/ 2667615 h 2667615"/>
              <a:gd name="connsiteX4" fmla="*/ 0 w 1872208"/>
              <a:gd name="connsiteY4" fmla="*/ 936104 h 2667615"/>
              <a:gd name="connsiteX5" fmla="*/ 0 w 1872208"/>
              <a:gd name="connsiteY5" fmla="*/ 936103 h 2667615"/>
              <a:gd name="connsiteX6" fmla="*/ 936104 w 1872208"/>
              <a:gd name="connsiteY6" fmla="*/ 0 h 2667615"/>
              <a:gd name="connsiteX0" fmla="*/ 936104 w 1888371"/>
              <a:gd name="connsiteY0" fmla="*/ 0 h 2667615"/>
              <a:gd name="connsiteX1" fmla="*/ 1872208 w 1888371"/>
              <a:gd name="connsiteY1" fmla="*/ 936104 h 2667615"/>
              <a:gd name="connsiteX2" fmla="*/ 1440946 w 1888371"/>
              <a:gd name="connsiteY2" fmla="*/ 1654734 h 2667615"/>
              <a:gd name="connsiteX3" fmla="*/ 0 w 1888371"/>
              <a:gd name="connsiteY3" fmla="*/ 2667615 h 2667615"/>
              <a:gd name="connsiteX4" fmla="*/ 0 w 1888371"/>
              <a:gd name="connsiteY4" fmla="*/ 936104 h 2667615"/>
              <a:gd name="connsiteX5" fmla="*/ 0 w 1888371"/>
              <a:gd name="connsiteY5" fmla="*/ 936103 h 2667615"/>
              <a:gd name="connsiteX6" fmla="*/ 936104 w 1888371"/>
              <a:gd name="connsiteY6" fmla="*/ 0 h 2667615"/>
              <a:gd name="connsiteX0" fmla="*/ 936104 w 1888837"/>
              <a:gd name="connsiteY0" fmla="*/ 0 h 2667615"/>
              <a:gd name="connsiteX1" fmla="*/ 1872208 w 1888837"/>
              <a:gd name="connsiteY1" fmla="*/ 936104 h 2667615"/>
              <a:gd name="connsiteX2" fmla="*/ 1445709 w 1888837"/>
              <a:gd name="connsiteY2" fmla="*/ 1669021 h 2667615"/>
              <a:gd name="connsiteX3" fmla="*/ 0 w 1888837"/>
              <a:gd name="connsiteY3" fmla="*/ 2667615 h 2667615"/>
              <a:gd name="connsiteX4" fmla="*/ 0 w 1888837"/>
              <a:gd name="connsiteY4" fmla="*/ 936104 h 2667615"/>
              <a:gd name="connsiteX5" fmla="*/ 0 w 1888837"/>
              <a:gd name="connsiteY5" fmla="*/ 936103 h 2667615"/>
              <a:gd name="connsiteX6" fmla="*/ 936104 w 1888837"/>
              <a:gd name="connsiteY6" fmla="*/ 0 h 2667615"/>
              <a:gd name="connsiteX0" fmla="*/ 936104 w 1872589"/>
              <a:gd name="connsiteY0" fmla="*/ 0 h 2667615"/>
              <a:gd name="connsiteX1" fmla="*/ 1872208 w 1872589"/>
              <a:gd name="connsiteY1" fmla="*/ 936104 h 2667615"/>
              <a:gd name="connsiteX2" fmla="*/ 1445709 w 1872589"/>
              <a:gd name="connsiteY2" fmla="*/ 1669021 h 2667615"/>
              <a:gd name="connsiteX3" fmla="*/ 0 w 1872589"/>
              <a:gd name="connsiteY3" fmla="*/ 2667615 h 2667615"/>
              <a:gd name="connsiteX4" fmla="*/ 0 w 1872589"/>
              <a:gd name="connsiteY4" fmla="*/ 936104 h 2667615"/>
              <a:gd name="connsiteX5" fmla="*/ 0 w 1872589"/>
              <a:gd name="connsiteY5" fmla="*/ 936103 h 2667615"/>
              <a:gd name="connsiteX6" fmla="*/ 936104 w 1872589"/>
              <a:gd name="connsiteY6" fmla="*/ 0 h 2667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72589" h="2667615">
                <a:moveTo>
                  <a:pt x="936104" y="0"/>
                </a:moveTo>
                <a:cubicBezTo>
                  <a:pt x="1453100" y="0"/>
                  <a:pt x="1887286" y="453147"/>
                  <a:pt x="1872208" y="936104"/>
                </a:cubicBezTo>
                <a:cubicBezTo>
                  <a:pt x="1863132" y="1226810"/>
                  <a:pt x="1701780" y="1654570"/>
                  <a:pt x="1445709" y="1669021"/>
                </a:cubicBezTo>
                <a:cubicBezTo>
                  <a:pt x="812367" y="1704763"/>
                  <a:pt x="281466" y="2026168"/>
                  <a:pt x="0" y="2667615"/>
                </a:cubicBezTo>
                <a:lnTo>
                  <a:pt x="0" y="936104"/>
                </a:lnTo>
                <a:lnTo>
                  <a:pt x="0" y="936103"/>
                </a:lnTo>
                <a:cubicBezTo>
                  <a:pt x="0" y="419108"/>
                  <a:pt x="419108" y="0"/>
                  <a:pt x="93610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200" b="1" dirty="0">
              <a:latin typeface="Lucida Sans Unicode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17A0BED-E9DD-45DF-B22A-1F948D37B5AD}"/>
              </a:ext>
            </a:extLst>
          </p:cNvPr>
          <p:cNvSpPr txBox="1"/>
          <p:nvPr/>
        </p:nvSpPr>
        <p:spPr>
          <a:xfrm rot="20078411">
            <a:off x="4221605" y="1506733"/>
            <a:ext cx="222822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Lucida Sans Unicode" pitchFamily="34" charset="0"/>
              </a:rPr>
              <a:t>Accompagnement socioaffectif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FA2C1D7-DE91-4BF1-A03C-7C7BF95E09FF}"/>
              </a:ext>
            </a:extLst>
          </p:cNvPr>
          <p:cNvSpPr txBox="1"/>
          <p:nvPr/>
        </p:nvSpPr>
        <p:spPr>
          <a:xfrm rot="3612237">
            <a:off x="6555815" y="2390422"/>
            <a:ext cx="190562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100" b="1" dirty="0">
                <a:solidFill>
                  <a:schemeClr val="bg1"/>
                </a:solidFill>
              </a:rPr>
              <a:t>Rupture pédagogique et didactique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90A6FB4-ABA8-495A-9972-E2F1CC21BC99}"/>
              </a:ext>
            </a:extLst>
          </p:cNvPr>
          <p:cNvSpPr txBox="1"/>
          <p:nvPr/>
        </p:nvSpPr>
        <p:spPr>
          <a:xfrm>
            <a:off x="5195389" y="4802458"/>
            <a:ext cx="2093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Stratégies </a:t>
            </a:r>
            <a:r>
              <a:rPr lang="fr-FR" sz="2000" b="1" dirty="0" smtClean="0">
                <a:solidFill>
                  <a:schemeClr val="bg1"/>
                </a:solidFill>
              </a:rPr>
              <a:t>de résilience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580A1B3-5F05-47E7-9787-5DBD6281BB27}"/>
              </a:ext>
            </a:extLst>
          </p:cNvPr>
          <p:cNvSpPr txBox="1"/>
          <p:nvPr/>
        </p:nvSpPr>
        <p:spPr>
          <a:xfrm>
            <a:off x="7498526" y="4094361"/>
            <a:ext cx="2924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fort </a:t>
            </a:r>
            <a:r>
              <a:rPr lang="fr-FR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sentiment d’autodétermination en vue de réussir et de réaliser leurs projets choisis </a:t>
            </a:r>
            <a:r>
              <a:rPr lang="fr-FR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et </a:t>
            </a:r>
            <a:r>
              <a:rPr lang="fr-FR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non subis </a:t>
            </a:r>
            <a:endParaRPr lang="fr-FR" kern="50" dirty="0" smtClean="0">
              <a:latin typeface="Times New Roman" panose="02020603050405020304" pitchFamily="18" charset="0"/>
              <a:ea typeface="SimSun" panose="02010600030101010101" pitchFamily="2" charset="-122"/>
              <a:cs typeface="Mangal" panose="02040503050203030202" pitchFamily="18" charset="0"/>
            </a:endParaRPr>
          </a:p>
          <a:p>
            <a:r>
              <a:rPr lang="fr-FR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« </a:t>
            </a:r>
            <a:r>
              <a:rPr lang="fr-FR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pour s’en sortir </a:t>
            </a:r>
            <a:r>
              <a:rPr lang="fr-FR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». </a:t>
            </a:r>
            <a:endParaRPr lang="fr-FR" dirty="0"/>
          </a:p>
          <a:p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D29BE3C-0CA5-478E-B98B-5EF44E84AEDD}"/>
              </a:ext>
            </a:extLst>
          </p:cNvPr>
          <p:cNvSpPr txBox="1"/>
          <p:nvPr/>
        </p:nvSpPr>
        <p:spPr>
          <a:xfrm>
            <a:off x="8442821" y="2228752"/>
            <a:ext cx="32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« on ne faisait que réviser, on a peu appris de nouvelles choses »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274E9EB-29CC-44C7-8288-6F7EEDCC90BB}"/>
              </a:ext>
            </a:extLst>
          </p:cNvPr>
          <p:cNvSpPr txBox="1"/>
          <p:nvPr/>
        </p:nvSpPr>
        <p:spPr>
          <a:xfrm>
            <a:off x="286648" y="2363499"/>
            <a:ext cx="3456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sym typeface="Wingdings"/>
              </a:rPr>
              <a:t> </a:t>
            </a:r>
            <a:r>
              <a:rPr lang="fr-FR" b="1" dirty="0">
                <a:solidFill>
                  <a:srgbClr val="0070C0"/>
                </a:solidFill>
              </a:rPr>
              <a:t>Des contraintes pesant sur la conduite des acteurs et leur engagement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B2D92CA-DBFF-4C61-9398-CF03C848CF9D}"/>
              </a:ext>
            </a:extLst>
          </p:cNvPr>
          <p:cNvSpPr txBox="1"/>
          <p:nvPr/>
        </p:nvSpPr>
        <p:spPr>
          <a:xfrm>
            <a:off x="3171526" y="3637912"/>
            <a:ext cx="19391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Changement de cadre </a:t>
            </a:r>
            <a:r>
              <a:rPr lang="fr-FR" sz="2000" b="1" dirty="0">
                <a:solidFill>
                  <a:schemeClr val="bg1"/>
                </a:solidFill>
              </a:rPr>
              <a:t>de </a:t>
            </a:r>
          </a:p>
          <a:p>
            <a:r>
              <a:rPr lang="fr-FR" sz="2000" b="1" dirty="0">
                <a:solidFill>
                  <a:schemeClr val="bg1"/>
                </a:solidFill>
              </a:rPr>
              <a:t>travail</a:t>
            </a:r>
          </a:p>
          <a:p>
            <a:endParaRPr lang="fr-F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2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36575" y="2379305"/>
            <a:ext cx="8518849" cy="13486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>
                <a:solidFill>
                  <a:srgbClr val="003FBC"/>
                </a:solidFill>
              </a:rPr>
              <a:t/>
            </a:r>
            <a:br>
              <a:rPr lang="fr-FR" dirty="0">
                <a:solidFill>
                  <a:srgbClr val="003FBC"/>
                </a:solidFill>
              </a:rPr>
            </a:br>
            <a:r>
              <a:rPr lang="fr-FR" dirty="0">
                <a:solidFill>
                  <a:srgbClr val="003FBC"/>
                </a:solidFill>
              </a:rPr>
              <a:t>Merci de votre attention</a:t>
            </a:r>
          </a:p>
        </p:txBody>
      </p:sp>
      <p:sp>
        <p:nvSpPr>
          <p:cNvPr id="5" name="Espace réservé du numéro de diapositive 7"/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14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929E94E-2693-4D8C-B647-EC71780E5E11}"/>
              </a:ext>
            </a:extLst>
          </p:cNvPr>
          <p:cNvSpPr txBox="1"/>
          <p:nvPr/>
        </p:nvSpPr>
        <p:spPr>
          <a:xfrm>
            <a:off x="295102" y="204405"/>
            <a:ext cx="11601796" cy="5347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>
                <a:solidFill>
                  <a:schemeClr val="tx2"/>
                </a:solidFill>
              </a:rPr>
              <a:t>Références </a:t>
            </a:r>
            <a:r>
              <a:rPr lang="fr-FR" sz="2400" b="1" dirty="0" smtClean="0">
                <a:solidFill>
                  <a:schemeClr val="tx2"/>
                </a:solidFill>
              </a:rPr>
              <a:t>bibliographiques</a:t>
            </a:r>
          </a:p>
          <a:p>
            <a:pPr algn="just"/>
            <a:endParaRPr lang="fr-FR" sz="2400" b="1" dirty="0" smtClean="0">
              <a:solidFill>
                <a:schemeClr val="tx2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fr-FR" sz="1400" kern="5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fr-FR" sz="1400" kern="5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fr-FR" sz="1400" kern="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CHARLOT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Bernard (1999)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Le rapport au savoir en milieu populaire. Une recherche dans les lycées professionnels de banlieue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Paris : Anthropos.</a:t>
            </a:r>
          </a:p>
          <a:p>
            <a:pPr algn="just"/>
            <a:r>
              <a:rPr lang="fr-FR" sz="1200" b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BERGAMASCHI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Alessandro, BLAYA, Catherine et CIAVALDINI-CARTAUT, Solange (2016) Les élèves en formation professionnelle au-delà des idées préconçues. Le cas des « lycées des métiers ».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L'orientation scolaire et professionnelle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en ligne, n</a:t>
            </a:r>
            <a:r>
              <a:rPr lang="fr-FR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45/1. 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  <a:hlinkClick r:id="rId2"/>
              </a:rPr>
              <a:t>https://doi.org/10.4000/osp.4731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</a:p>
          <a:p>
            <a:pPr algn="just"/>
            <a:r>
              <a:rPr lang="fr-FR" sz="1200" b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BERNARD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Pierre-Yves et TROGER, Vincent (2013) La réforme du bac professionnel en trois ans : vers un renforcement de la convention professionnelle dans le système éducatif.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L’Orientation scolaire et professionnelle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n</a:t>
            </a:r>
            <a:r>
              <a:rPr lang="fr-FR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42(2), p. 273-297.</a:t>
            </a:r>
          </a:p>
          <a:p>
            <a:pPr algn="just"/>
            <a:r>
              <a:rPr lang="fr-FR" sz="1200" b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BLAYA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Catherine, GILLES, Jean-Luc, PLUNUS, Ghislain et TIECHE-CHRISTINAT, Chantal (2011) Accrochage scolaire et alliances éducatives : vers une intégration des approches scolaires et communautaires.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Éducation et francophonie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n</a:t>
            </a:r>
            <a:r>
              <a:rPr lang="fr-FR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39(2), p. 227-249.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BRUNO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Françoise, FELIX, Christine et SAUJAT, Frédéric (2017) Les évolutions des approches du décrochage scolaire.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Carrefours de l'éducation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n</a:t>
            </a:r>
            <a:r>
              <a:rPr lang="fr-FR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43, p. 246–271</a:t>
            </a:r>
            <a:r>
              <a:rPr lang="fr-FR" sz="1200" kern="5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ISSAIEVA, </a:t>
            </a:r>
            <a:r>
              <a:rPr lang="fr-FR" sz="1200" kern="5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Elisabeth et JOSEPH-THEODORE, Muriel (2019). Pour une compréhension des mécanismes du raccrochage et de l’adaptation scolaire : une étude en contexte guadeloupéen. Congrès international de l’AIFREF, Education et résilience, 15-17 mai 2019, Martinique.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ISSAIEVA,</a:t>
            </a:r>
            <a:r>
              <a:rPr lang="fr-FR" sz="1200" kern="5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Elisabeth, ODACRE, Elisabeth, LOLLIA, Manuel et JOSEPH-THEODORE, Muriel (2020) Enseigner et apprendre en situation de pandémie : caractéristiques et effets sur les enseignants et les élèves. Formation et profession, no 28(4 hors-série), p. 1-12. http://dx.doi.org/10.18162/fp.2020.702</a:t>
            </a:r>
            <a:r>
              <a:rPr lang="fr-FR" sz="1200" kern="50" dirty="0" smtClean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  <a:endParaRPr lang="fr-FR" sz="1200" kern="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JELLAB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Aziz (2001) Les élèves de LP à l’épreuve des savoirs. Une articulation entre l’histoire biographique et le contexte scolaire. </a:t>
            </a:r>
            <a:r>
              <a:rPr lang="fr-FR" sz="1200" i="1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Carrefours de l'éducation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n</a:t>
            </a:r>
            <a:r>
              <a:rPr lang="fr-FR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fr-FR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11, p 2-20.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12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ODACRE</a:t>
            </a:r>
            <a:r>
              <a:rPr lang="fr-FR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Elisabeth (2020) Le rôle du contexte socioéconomique local dans l’abandon des </a:t>
            </a:r>
            <a:r>
              <a:rPr lang="fr-FR" sz="1200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bachelier·ère·s</a:t>
            </a:r>
            <a:r>
              <a:rPr lang="fr-FR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fr-FR" sz="1200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professionnel·le·s</a:t>
            </a:r>
            <a:r>
              <a:rPr lang="fr-FR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en brevet de technicien supérieur en Guadeloupe. </a:t>
            </a:r>
            <a:r>
              <a:rPr lang="en-US" sz="1200" i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Education et </a:t>
            </a:r>
            <a:r>
              <a:rPr lang="en-US" sz="1200" i="1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socialisation</a:t>
            </a:r>
            <a:r>
              <a:rPr lang="en-US" sz="1200" i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- Les cahiers du CERFEE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</a:t>
            </a:r>
            <a:r>
              <a:rPr lang="en-US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en-US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58.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1200" b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PINTRICH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Paul R. et BLAZEVSKI, Juliane L. (2004) Applications of a model of goal orientation and self-regulated learning to individuals with learning problems. </a:t>
            </a:r>
            <a:r>
              <a:rPr lang="en-US" sz="1200" i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International Review of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1200" i="1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Research in Mental Retardation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</a:t>
            </a:r>
            <a:r>
              <a:rPr lang="en-US" sz="1200" kern="5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en-US" sz="1200" kern="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r>
              <a:rPr lang="en-US" sz="12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28, p. 31-83.</a:t>
            </a:r>
            <a:endParaRPr lang="fr-FR" sz="1200" kern="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7BCBB425-9920-4682-BFEE-97C44060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15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6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604" y="35930"/>
            <a:ext cx="423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Le point de départ  </a:t>
            </a:r>
            <a:endParaRPr lang="fr-FR" sz="3600" b="1" dirty="0"/>
          </a:p>
        </p:txBody>
      </p:sp>
      <p:sp>
        <p:nvSpPr>
          <p:cNvPr id="8" name="Rectangle 7"/>
          <p:cNvSpPr/>
          <p:nvPr/>
        </p:nvSpPr>
        <p:spPr>
          <a:xfrm>
            <a:off x="399393" y="1002560"/>
            <a:ext cx="2335801" cy="1924594"/>
          </a:xfrm>
          <a:prstGeom prst="rect">
            <a:avLst/>
          </a:prstGeom>
          <a:solidFill>
            <a:srgbClr val="66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  <a:p>
            <a:pPr algn="ctr"/>
            <a:r>
              <a:rPr lang="fr-FR" sz="1600" dirty="0"/>
              <a:t>Recherche axe 1:</a:t>
            </a:r>
          </a:p>
          <a:p>
            <a:pPr algn="ctr"/>
            <a:r>
              <a:rPr lang="fr-FR" sz="1600" dirty="0"/>
              <a:t>Continuité et Pratiques d’enseignement et d’évaluation pendant la crise sanitaire au lycée en </a:t>
            </a:r>
            <a:r>
              <a:rPr lang="fr-FR" sz="1600" dirty="0" smtClean="0"/>
              <a:t>Guadeloupe (</a:t>
            </a:r>
            <a:r>
              <a:rPr lang="fr-FR" sz="1600" dirty="0" err="1" smtClean="0"/>
              <a:t>Issaieva</a:t>
            </a:r>
            <a:r>
              <a:rPr lang="fr-FR" sz="1600" dirty="0" smtClean="0"/>
              <a:t> et al.)</a:t>
            </a:r>
            <a:endParaRPr lang="fr-FR" sz="1600" dirty="0"/>
          </a:p>
          <a:p>
            <a:pPr algn="ctr"/>
            <a:endParaRPr lang="fr-FR" sz="3600" dirty="0"/>
          </a:p>
        </p:txBody>
      </p:sp>
      <p:sp>
        <p:nvSpPr>
          <p:cNvPr id="9" name="Flèche droite 8"/>
          <p:cNvSpPr/>
          <p:nvPr/>
        </p:nvSpPr>
        <p:spPr>
          <a:xfrm>
            <a:off x="3469219" y="17225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929349" y="1136551"/>
            <a:ext cx="7023163" cy="1968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sz="2800" dirty="0"/>
              <a:t>Études par questionnaire et entretien 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/>
              <a:t>Manque d’équipement numérique, isolement, manque de formation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/>
              <a:t>Interactions didactiques et évaluations affectées</a:t>
            </a:r>
          </a:p>
          <a:p>
            <a:pPr algn="ctr"/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99393" y="3709852"/>
            <a:ext cx="2232499" cy="2020388"/>
          </a:xfrm>
          <a:prstGeom prst="rect">
            <a:avLst/>
          </a:prstGeom>
          <a:solidFill>
            <a:srgbClr val="66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Recherche axe 2 : </a:t>
            </a:r>
          </a:p>
          <a:p>
            <a:pPr algn="ctr"/>
            <a:r>
              <a:rPr lang="fr-FR" dirty="0"/>
              <a:t>Apprentissages des élèves du secondaire pendant la crise sanitaire en Guadeloupe </a:t>
            </a:r>
            <a:r>
              <a:rPr lang="fr-FR" dirty="0" smtClean="0"/>
              <a:t>(</a:t>
            </a:r>
            <a:r>
              <a:rPr lang="fr-FR" dirty="0" err="1" smtClean="0"/>
              <a:t>Issaieva</a:t>
            </a:r>
            <a:r>
              <a:rPr lang="fr-FR" dirty="0" smtClean="0"/>
              <a:t> et al.)</a:t>
            </a:r>
            <a:endParaRPr lang="fr-FR" dirty="0"/>
          </a:p>
        </p:txBody>
      </p:sp>
      <p:sp>
        <p:nvSpPr>
          <p:cNvPr id="12" name="Flèche droite 11"/>
          <p:cNvSpPr/>
          <p:nvPr/>
        </p:nvSpPr>
        <p:spPr>
          <a:xfrm>
            <a:off x="3469219" y="45504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929350" y="3410613"/>
            <a:ext cx="7023163" cy="264334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800" dirty="0">
                <a:solidFill>
                  <a:prstClr val="white"/>
                </a:solidFill>
              </a:rPr>
              <a:t>Études par questionnaire et entretien :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white"/>
                </a:solidFill>
              </a:rPr>
              <a:t>Soutien socio-affectif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white"/>
                </a:solidFill>
              </a:rPr>
              <a:t>Charge de travail augmentée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white"/>
                </a:solidFill>
              </a:rPr>
              <a:t>Continuité et maintien des apprentissages à long terme : élèves partagés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white"/>
                </a:solidFill>
              </a:rPr>
              <a:t>CERTAINS DISENT / avoir des difficultés de concentration et de mémorisation, ne pas avoir le sentiment de progresser, ne pas aimer le travail à la maison, s’ennuyer et en cas de difficulté, abandonner la tâche. </a:t>
            </a:r>
          </a:p>
        </p:txBody>
      </p:sp>
      <p:sp>
        <p:nvSpPr>
          <p:cNvPr id="16" name="Espace réservé du numéro de diapositive 7">
            <a:extLst>
              <a:ext uri="{FF2B5EF4-FFF2-40B4-BE49-F238E27FC236}">
                <a16:creationId xmlns:a16="http://schemas.microsoft.com/office/drawing/2014/main" id="{126C67E2-AAB3-4694-A850-AD5F73FC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29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07288" y="0"/>
            <a:ext cx="116732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400" b="1" dirty="0">
                <a:solidFill>
                  <a:srgbClr val="0070C0"/>
                </a:solidFill>
              </a:rPr>
              <a:t>Une étude qualitative ciblée auprès des lycéens professionnels et ceux du </a:t>
            </a:r>
            <a:r>
              <a:rPr lang="fr-FR" sz="3400" b="1" dirty="0" err="1">
                <a:solidFill>
                  <a:srgbClr val="0070C0"/>
                </a:solidFill>
              </a:rPr>
              <a:t>Microlycée</a:t>
            </a:r>
            <a:endParaRPr lang="fr-FR" sz="3400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48449" y="2043724"/>
            <a:ext cx="10734558" cy="3450613"/>
          </a:xfrm>
        </p:spPr>
        <p:txBody>
          <a:bodyPr/>
          <a:lstStyle/>
          <a:p>
            <a:pPr algn="just"/>
            <a:r>
              <a:rPr lang="fr-FR" dirty="0"/>
              <a:t>L’objectif de cette étude était d’analyser plus finement le vécu des élèves à parcours scolaire fragile et susceptibles d’être plus « menacés » sur le plan motivationnel, (méta)cognitif et émotionnel pendant le confinement et l’enseignement à distance  sur un territoire géographiquement éloigné et comportant des contraintes particulières. 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/>
              <a:t>Cette étude a donc ciblé des élèves inscrits dans l’enseignement secondaire professionnel et, mais aussi ceux issus du </a:t>
            </a:r>
            <a:r>
              <a:rPr lang="fr-FR" dirty="0" err="1"/>
              <a:t>Microlycée</a:t>
            </a:r>
            <a:r>
              <a:rPr lang="fr-FR" dirty="0"/>
              <a:t>, ayant déjà subi le décrochage scolaire. </a:t>
            </a:r>
          </a:p>
        </p:txBody>
      </p:sp>
      <p:sp>
        <p:nvSpPr>
          <p:cNvPr id="7" name="Espace réservé du numéro de diapositive 7">
            <a:extLst>
              <a:ext uri="{FF2B5EF4-FFF2-40B4-BE49-F238E27FC236}">
                <a16:creationId xmlns:a16="http://schemas.microsoft.com/office/drawing/2014/main" id="{07E6FA97-1299-49C7-9DDE-DA0E036B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245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41710" y="94593"/>
            <a:ext cx="5938836" cy="309201"/>
          </a:xfrm>
        </p:spPr>
        <p:txBody>
          <a:bodyPr/>
          <a:lstStyle/>
          <a:p>
            <a:r>
              <a:rPr lang="en-US" sz="2800" b="1" dirty="0">
                <a:solidFill>
                  <a:srgbClr val="0070C0"/>
                </a:solidFill>
              </a:rPr>
              <a:t>CADRAGE  THÉORIQUE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86CF5F-1FA7-41E3-8EA5-E923A7843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B3F2A0E7-DC7E-4D04-A5F2-00902964EB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6755971"/>
              </p:ext>
            </p:extLst>
          </p:nvPr>
        </p:nvGraphicFramePr>
        <p:xfrm>
          <a:off x="1558212" y="690465"/>
          <a:ext cx="9199984" cy="5447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67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9269" y="123386"/>
            <a:ext cx="9603275" cy="716370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Contexte de l’étude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29269" y="2202345"/>
            <a:ext cx="12021825" cy="3450613"/>
          </a:xfrm>
        </p:spPr>
        <p:txBody>
          <a:bodyPr/>
          <a:lstStyle/>
          <a:p>
            <a:r>
              <a:rPr lang="fr-FR" dirty="0"/>
              <a:t>Rapport à la formation délivrée en lycée professionnel en Guadeloupe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Les représentations des familles sont marquées par le poids important de la fonction publique territoriale (Abou ,1986)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Les déterminants socioéconomiques et territoriaux influencent les pratiques d’orientation (Odacre, 2020)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Ce que le </a:t>
            </a:r>
            <a:r>
              <a:rPr lang="fr-FR" dirty="0" err="1"/>
              <a:t>Microlycée</a:t>
            </a:r>
            <a:r>
              <a:rPr lang="fr-FR" dirty="0"/>
              <a:t> favorise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Structure de Retour à l’École, mise en place dans l’Académie de Guadeloupe en 2015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Élèves ayant eu un parcours complexe : décrochage </a:t>
            </a:r>
            <a:r>
              <a:rPr lang="fr-FR" b="1" dirty="0">
                <a:solidFill>
                  <a:schemeClr val="accent2"/>
                </a:solidFill>
                <a:sym typeface="Wingdings"/>
              </a:rPr>
              <a:t> </a:t>
            </a:r>
            <a:r>
              <a:rPr lang="fr-FR" dirty="0">
                <a:sym typeface="Wingdings"/>
              </a:rPr>
              <a:t>raccrochage</a:t>
            </a:r>
            <a:r>
              <a:rPr lang="fr-FR" dirty="0"/>
              <a:t> </a:t>
            </a:r>
            <a:r>
              <a:rPr lang="fr-FR" b="1" dirty="0">
                <a:solidFill>
                  <a:schemeClr val="accent2"/>
                </a:solidFill>
                <a:sym typeface="Wingdings"/>
              </a:rPr>
              <a:t> </a:t>
            </a:r>
            <a:r>
              <a:rPr lang="fr-FR" dirty="0">
                <a:sym typeface="Wingdings"/>
              </a:rPr>
              <a:t>obtention du BAC et réalisation d’un projet </a:t>
            </a:r>
            <a:r>
              <a:rPr lang="fr-FR" dirty="0" err="1">
                <a:sym typeface="Wingdings"/>
              </a:rPr>
              <a:t>Post-Bac</a:t>
            </a:r>
            <a:endParaRPr lang="fr-FR" dirty="0"/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F5EBF3F9-B12C-4C41-962A-F83345A06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71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13243" y="86426"/>
            <a:ext cx="9603275" cy="725701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Questions de recherche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059694" y="1969079"/>
            <a:ext cx="10407629" cy="3450613"/>
          </a:xfrm>
        </p:spPr>
        <p:txBody>
          <a:bodyPr/>
          <a:lstStyle/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Compte-tenu du contexte pandémique et de la fracture numérique en Guadeloupe :</a:t>
            </a:r>
          </a:p>
          <a:p>
            <a:r>
              <a:rPr lang="fr-FR" dirty="0"/>
              <a:t>Comment ces élèves du lycée professionnel et du </a:t>
            </a:r>
            <a:r>
              <a:rPr lang="fr-FR" dirty="0" err="1"/>
              <a:t>Microlycée</a:t>
            </a:r>
            <a:r>
              <a:rPr lang="fr-FR" dirty="0"/>
              <a:t> ont-ils continué leurs apprentissages ?</a:t>
            </a:r>
          </a:p>
          <a:p>
            <a:r>
              <a:rPr lang="fr-FR" dirty="0"/>
              <a:t>Ont-ils été plus particulièrement « menacés » du décrochage ou ont-ils plutôt trouvé et mobilisé des stratégies d’adaptation, et si oui, lesquelles ?</a:t>
            </a:r>
          </a:p>
        </p:txBody>
      </p:sp>
      <p:sp>
        <p:nvSpPr>
          <p:cNvPr id="2" name="Flèche : angle droit 1">
            <a:extLst>
              <a:ext uri="{FF2B5EF4-FFF2-40B4-BE49-F238E27FC236}">
                <a16:creationId xmlns:a16="http://schemas.microsoft.com/office/drawing/2014/main" id="{E9233D5B-5108-469A-B099-CFB82632712C}"/>
              </a:ext>
            </a:extLst>
          </p:cNvPr>
          <p:cNvSpPr/>
          <p:nvPr/>
        </p:nvSpPr>
        <p:spPr>
          <a:xfrm rot="5400000">
            <a:off x="2593726" y="4226769"/>
            <a:ext cx="961053" cy="8024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88ED708-735C-4006-9456-4B7FBF46A653}"/>
              </a:ext>
            </a:extLst>
          </p:cNvPr>
          <p:cNvSpPr txBox="1"/>
          <p:nvPr/>
        </p:nvSpPr>
        <p:spPr>
          <a:xfrm>
            <a:off x="3475469" y="4710104"/>
            <a:ext cx="8393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Ont-ils décroché ou bien ont-ils pu s’adapter au travail scolaire à distance ?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3E3956-F6C9-48C0-BAD6-F219B132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50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15881" y="139959"/>
            <a:ext cx="9603275" cy="653143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Dispositif méthodologique</a:t>
            </a: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375AE417-FFA1-4827-8373-872EB3D24C77}"/>
              </a:ext>
            </a:extLst>
          </p:cNvPr>
          <p:cNvSpPr/>
          <p:nvPr/>
        </p:nvSpPr>
        <p:spPr>
          <a:xfrm>
            <a:off x="1458380" y="930443"/>
            <a:ext cx="2376265" cy="2498557"/>
          </a:xfrm>
          <a:prstGeom prst="roundRect">
            <a:avLst>
              <a:gd name="adj" fmla="val 10059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F65288-8BD8-47FA-BDC9-D4B96DA4B60F}"/>
              </a:ext>
            </a:extLst>
          </p:cNvPr>
          <p:cNvSpPr/>
          <p:nvPr/>
        </p:nvSpPr>
        <p:spPr>
          <a:xfrm>
            <a:off x="1458380" y="1479892"/>
            <a:ext cx="2376265" cy="16464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Entretien </a:t>
            </a:r>
            <a:r>
              <a:rPr lang="en-US" dirty="0" err="1"/>
              <a:t>compréhensif</a:t>
            </a: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(Kaufman, 2016 ; </a:t>
            </a:r>
          </a:p>
          <a:p>
            <a:pPr algn="ctr"/>
            <a:r>
              <a:rPr lang="en-US" dirty="0" err="1"/>
              <a:t>Fugier</a:t>
            </a:r>
            <a:r>
              <a:rPr lang="en-US" dirty="0"/>
              <a:t>, 2010)</a:t>
            </a: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1021C5EC-E468-4A9C-80DE-D39FE41B17D8}"/>
              </a:ext>
            </a:extLst>
          </p:cNvPr>
          <p:cNvSpPr txBox="1"/>
          <p:nvPr/>
        </p:nvSpPr>
        <p:spPr>
          <a:xfrm>
            <a:off x="1501704" y="1001809"/>
            <a:ext cx="22896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sz="2500" b="1" i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Outil</a:t>
            </a:r>
            <a:r>
              <a:rPr kumimoji="0" lang="en-US" sz="25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en-US" sz="2500" b="1" i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utilisé</a:t>
            </a:r>
            <a:endParaRPr kumimoji="0" lang="en-GB" sz="2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2" name="Rectangle: Rounded Corners 2">
            <a:extLst>
              <a:ext uri="{FF2B5EF4-FFF2-40B4-BE49-F238E27FC236}">
                <a16:creationId xmlns:a16="http://schemas.microsoft.com/office/drawing/2014/main" id="{E58E0313-C3FB-4B12-BAB4-A629BDBA921E}"/>
              </a:ext>
            </a:extLst>
          </p:cNvPr>
          <p:cNvSpPr/>
          <p:nvPr/>
        </p:nvSpPr>
        <p:spPr>
          <a:xfrm>
            <a:off x="8910734" y="941807"/>
            <a:ext cx="2437878" cy="2500785"/>
          </a:xfrm>
          <a:prstGeom prst="roundRect">
            <a:avLst>
              <a:gd name="adj" fmla="val 10059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585694-D270-4C8A-BB94-6790BD10C7CE}"/>
              </a:ext>
            </a:extLst>
          </p:cNvPr>
          <p:cNvSpPr/>
          <p:nvPr/>
        </p:nvSpPr>
        <p:spPr>
          <a:xfrm>
            <a:off x="8910734" y="1582529"/>
            <a:ext cx="2437877" cy="166386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Analyse de contenu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Fréquence d’apparition</a:t>
            </a: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B30AFBFB-4F30-48C1-BE3A-0A7192EBEEB6}"/>
              </a:ext>
            </a:extLst>
          </p:cNvPr>
          <p:cNvSpPr txBox="1"/>
          <p:nvPr/>
        </p:nvSpPr>
        <p:spPr>
          <a:xfrm>
            <a:off x="9010040" y="1001809"/>
            <a:ext cx="22896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sz="2500" b="1" i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Traitements</a:t>
            </a:r>
            <a:endParaRPr kumimoji="0" lang="en-GB" sz="2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E650A5EE-62B9-4503-A961-26989C248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572116"/>
              </p:ext>
            </p:extLst>
          </p:nvPr>
        </p:nvGraphicFramePr>
        <p:xfrm>
          <a:off x="1458380" y="3126381"/>
          <a:ext cx="9890232" cy="29918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02371">
                  <a:extLst>
                    <a:ext uri="{9D8B030D-6E8A-4147-A177-3AD203B41FA5}">
                      <a16:colId xmlns:a16="http://schemas.microsoft.com/office/drawing/2014/main" val="2630128424"/>
                    </a:ext>
                  </a:extLst>
                </a:gridCol>
                <a:gridCol w="1769675">
                  <a:extLst>
                    <a:ext uri="{9D8B030D-6E8A-4147-A177-3AD203B41FA5}">
                      <a16:colId xmlns:a16="http://schemas.microsoft.com/office/drawing/2014/main" val="1151630896"/>
                    </a:ext>
                  </a:extLst>
                </a:gridCol>
                <a:gridCol w="1963840">
                  <a:extLst>
                    <a:ext uri="{9D8B030D-6E8A-4147-A177-3AD203B41FA5}">
                      <a16:colId xmlns:a16="http://schemas.microsoft.com/office/drawing/2014/main" val="2881398470"/>
                    </a:ext>
                  </a:extLst>
                </a:gridCol>
                <a:gridCol w="2454346">
                  <a:extLst>
                    <a:ext uri="{9D8B030D-6E8A-4147-A177-3AD203B41FA5}">
                      <a16:colId xmlns:a16="http://schemas.microsoft.com/office/drawing/2014/main" val="457662930"/>
                    </a:ext>
                  </a:extLst>
                </a:gridCol>
              </a:tblGrid>
              <a:tr h="368376"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Élèves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Sexe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Type d’établissement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595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901424"/>
                  </a:ext>
                </a:extLst>
              </a:tr>
              <a:tr h="828847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/>
                        <a:t>2 élèves de terminale Sciences et</a:t>
                      </a:r>
                    </a:p>
                    <a:p>
                      <a:pPr algn="just"/>
                      <a:r>
                        <a:rPr lang="fr-FR" sz="1600" dirty="0"/>
                        <a:t>technologies du management et de</a:t>
                      </a:r>
                    </a:p>
                    <a:p>
                      <a:pPr algn="just"/>
                      <a:r>
                        <a:rPr lang="fr-FR" sz="1600" dirty="0"/>
                        <a:t>la gestion</a:t>
                      </a:r>
                      <a:endParaRPr lang="fr-FR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M2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Microlycée</a:t>
                      </a:r>
                      <a:r>
                        <a:rPr lang="fr-FR" dirty="0"/>
                        <a:t> de Guadeloupe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1727081"/>
                  </a:ext>
                </a:extLst>
              </a:tr>
              <a:tr h="491168">
                <a:tc>
                  <a:txBody>
                    <a:bodyPr/>
                    <a:lstStyle/>
                    <a:p>
                      <a:pPr algn="just"/>
                      <a:r>
                        <a:rPr lang="fr-FR" sz="1600" kern="50" dirty="0">
                          <a:effectLst/>
                        </a:rPr>
                        <a:t>2 élèves de terminale Sciences et technologies de la santé et du social</a:t>
                      </a:r>
                      <a:endParaRPr lang="fr-FR" sz="1600" kern="50" dirty="0">
                        <a:effectLst/>
                        <a:latin typeface="+mn-lt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791414"/>
                  </a:ext>
                </a:extLst>
              </a:tr>
              <a:tr h="446565">
                <a:tc>
                  <a:txBody>
                    <a:bodyPr/>
                    <a:lstStyle/>
                    <a:p>
                      <a:pPr algn="just"/>
                      <a:r>
                        <a:rPr lang="fr-FR" sz="1600" kern="50" dirty="0">
                          <a:effectLst/>
                        </a:rPr>
                        <a:t>2 élèves de terminale Générale </a:t>
                      </a:r>
                      <a:endParaRPr lang="fr-FR" sz="1600" kern="50" dirty="0">
                        <a:effectLst/>
                        <a:latin typeface="+mn-lt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M5, M6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154357"/>
                  </a:ext>
                </a:extLst>
              </a:tr>
              <a:tr h="491168">
                <a:tc>
                  <a:txBody>
                    <a:bodyPr/>
                    <a:lstStyle/>
                    <a:p>
                      <a:pPr algn="just"/>
                      <a:r>
                        <a:rPr lang="fr-FR" sz="1600" kern="50" dirty="0">
                          <a:effectLst/>
                        </a:rPr>
                        <a:t>6 élèves de terminale baccalauréat professionnel système numérique</a:t>
                      </a:r>
                      <a:endParaRPr lang="fr-FR" sz="1600" kern="50" dirty="0">
                        <a:effectLst/>
                        <a:latin typeface="+mn-lt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LP1…… LP6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Lycée polyvalent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68046"/>
                  </a:ext>
                </a:extLst>
              </a:tr>
            </a:tbl>
          </a:graphicData>
        </a:graphic>
      </p:graphicFrame>
      <p:sp>
        <p:nvSpPr>
          <p:cNvPr id="15" name="Espace réservé du numéro de diapositive 7">
            <a:extLst>
              <a:ext uri="{FF2B5EF4-FFF2-40B4-BE49-F238E27FC236}">
                <a16:creationId xmlns:a16="http://schemas.microsoft.com/office/drawing/2014/main" id="{3A7D5698-42D0-4FAB-B5A3-160541AC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053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Présentation des résultats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1579" y="2015732"/>
            <a:ext cx="10130821" cy="3450613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fr-FR" sz="2000" b="1" dirty="0">
                <a:solidFill>
                  <a:srgbClr val="0070C0"/>
                </a:solidFill>
                <a:latin typeface="Perpetua" panose="02020502060401020303" pitchFamily="18" charset="0"/>
              </a:rPr>
              <a:t>Le rapport à la formation et aux enseignants au lycée professionnel et au </a:t>
            </a:r>
            <a:r>
              <a:rPr lang="fr-FR" sz="2000" b="1" dirty="0" err="1">
                <a:solidFill>
                  <a:srgbClr val="0070C0"/>
                </a:solidFill>
                <a:latin typeface="Perpetua" panose="02020502060401020303" pitchFamily="18" charset="0"/>
              </a:rPr>
              <a:t>Microlycée</a:t>
            </a:r>
            <a:endParaRPr lang="fr-FR" sz="2000" b="1" dirty="0">
              <a:solidFill>
                <a:srgbClr val="0070C0"/>
              </a:solidFill>
              <a:latin typeface="Perpetua" panose="02020502060401020303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2000" b="1" dirty="0">
                <a:solidFill>
                  <a:srgbClr val="0070C0"/>
                </a:solidFill>
                <a:latin typeface="Perpetua" panose="02020502060401020303" pitchFamily="18" charset="0"/>
              </a:rPr>
              <a:t>La poursuite des apprentissages des lycéens à distance en contexte de pandémie : quelles difficultés ?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sz="2000" b="1" kern="50" dirty="0">
                <a:solidFill>
                  <a:srgbClr val="0070C0"/>
                </a:solidFill>
                <a:effectLst/>
                <a:latin typeface="Perpetua" panose="02020502060401020303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Quelles stratégies d’adaptation et de persistance dans les apprentissages en contexte de pandémie ?</a:t>
            </a:r>
            <a:endParaRPr lang="fr-FR" sz="2000" b="1" dirty="0">
              <a:solidFill>
                <a:srgbClr val="0070C0"/>
              </a:solidFill>
              <a:latin typeface="Perpetua" panose="02020502060401020303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fr-FR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profil : Ceux ayant poursuivi et adapté le travail scolaire à la maison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fr-FR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ème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profil : Ceux ayant renoncé au travail scolaire à la maison (M1, M2)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b="1" dirty="0">
              <a:solidFill>
                <a:srgbClr val="0070C0"/>
              </a:solidFill>
              <a:latin typeface="Perpetua" panose="02020502060401020303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fr-FR" sz="2000" b="1" dirty="0">
              <a:solidFill>
                <a:srgbClr val="0070C0"/>
              </a:solidFill>
              <a:latin typeface="Perpetua" panose="02020502060401020303" pitchFamily="18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7">
            <a:extLst>
              <a:ext uri="{FF2B5EF4-FFF2-40B4-BE49-F238E27FC236}">
                <a16:creationId xmlns:a16="http://schemas.microsoft.com/office/drawing/2014/main" id="{C25474EC-952C-408B-B131-084B19532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438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6267" y="101613"/>
            <a:ext cx="9603275" cy="57019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Présentation des résultats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EA2C35-CDEC-47BB-B1BF-949053182551}"/>
              </a:ext>
            </a:extLst>
          </p:cNvPr>
          <p:cNvSpPr txBox="1"/>
          <p:nvPr/>
        </p:nvSpPr>
        <p:spPr>
          <a:xfrm>
            <a:off x="1386264" y="1074414"/>
            <a:ext cx="10043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Perpetua" panose="02020502060401020303" pitchFamily="18" charset="0"/>
              </a:rPr>
              <a:t>1. Le rapport à la formation et aux enseignants au lycée professionnel et au </a:t>
            </a:r>
            <a:r>
              <a:rPr lang="fr-FR" sz="2400" b="1" dirty="0" err="1">
                <a:solidFill>
                  <a:srgbClr val="0070C0"/>
                </a:solidFill>
                <a:latin typeface="Perpetua" panose="02020502060401020303" pitchFamily="18" charset="0"/>
              </a:rPr>
              <a:t>Microlycée</a:t>
            </a:r>
            <a:endParaRPr lang="fr-FR" sz="2400" b="1" dirty="0">
              <a:latin typeface="Perpetua" panose="02020502060401020303" pitchFamily="18" charset="0"/>
            </a:endParaRPr>
          </a:p>
        </p:txBody>
      </p:sp>
      <p:sp>
        <p:nvSpPr>
          <p:cNvPr id="6" name="Espace réservé du numéro de diapositive 7">
            <a:extLst>
              <a:ext uri="{FF2B5EF4-FFF2-40B4-BE49-F238E27FC236}">
                <a16:creationId xmlns:a16="http://schemas.microsoft.com/office/drawing/2014/main" id="{3FBB3238-70F7-472B-87E5-30BDB764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356351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418B2B-C061-4A13-A4B8-0288610416AE}" type="slidenum">
              <a:rPr lang="en-U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5655BC5-405F-4DC8-9DB3-D4EED1A712CE}"/>
              </a:ext>
            </a:extLst>
          </p:cNvPr>
          <p:cNvSpPr txBox="1"/>
          <p:nvPr/>
        </p:nvSpPr>
        <p:spPr>
          <a:xfrm>
            <a:off x="593164" y="2258008"/>
            <a:ext cx="269121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1"/>
                </a:solidFill>
              </a:rPr>
              <a:t>Utilité de la formation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01F1EE8-99AF-41E0-9EEE-2C7557743946}"/>
              </a:ext>
            </a:extLst>
          </p:cNvPr>
          <p:cNvSpPr txBox="1"/>
          <p:nvPr/>
        </p:nvSpPr>
        <p:spPr>
          <a:xfrm>
            <a:off x="593164" y="5446348"/>
            <a:ext cx="299512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3"/>
                </a:solidFill>
              </a:rPr>
              <a:t>Sentiment de « bien être »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C39BC10-2AF5-485C-8E33-1CCDB64F9F53}"/>
              </a:ext>
            </a:extLst>
          </p:cNvPr>
          <p:cNvSpPr txBox="1"/>
          <p:nvPr/>
        </p:nvSpPr>
        <p:spPr>
          <a:xfrm>
            <a:off x="593164" y="4383984"/>
            <a:ext cx="314441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Particularités du </a:t>
            </a:r>
            <a:r>
              <a:rPr lang="fr-FR" dirty="0" err="1">
                <a:solidFill>
                  <a:srgbClr val="002060"/>
                </a:solidFill>
              </a:rPr>
              <a:t>Microlycée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F543ABE-563D-4DC3-94BE-52CEB646F51E}"/>
              </a:ext>
            </a:extLst>
          </p:cNvPr>
          <p:cNvSpPr txBox="1"/>
          <p:nvPr/>
        </p:nvSpPr>
        <p:spPr>
          <a:xfrm>
            <a:off x="6350368" y="2244184"/>
            <a:ext cx="4208106" cy="369332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 réaliser mes projets professionnels »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24F7352-9328-443F-9F1F-371F6EEBC4F9}"/>
              </a:ext>
            </a:extLst>
          </p:cNvPr>
          <p:cNvSpPr txBox="1"/>
          <p:nvPr/>
        </p:nvSpPr>
        <p:spPr>
          <a:xfrm>
            <a:off x="5147904" y="2844882"/>
            <a:ext cx="6739813" cy="1200329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 [...] Ici, on est fortement suivis par les professeurs. […] et je trouve ça bien ! » (LP1)</a:t>
            </a:r>
          </a:p>
          <a:p>
            <a:endParaRPr lang="fr-FR" sz="1800" kern="5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 ils </a:t>
            </a:r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[...] </a:t>
            </a:r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nous donnent </a:t>
            </a:r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[...] </a:t>
            </a:r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l’envie d’apprendre » (LP5)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E0E763C-51C0-4A8E-A693-B2DA327AD9E0}"/>
              </a:ext>
            </a:extLst>
          </p:cNvPr>
          <p:cNvSpPr txBox="1"/>
          <p:nvPr/>
        </p:nvSpPr>
        <p:spPr>
          <a:xfrm>
            <a:off x="5403311" y="4383984"/>
            <a:ext cx="6102220" cy="369332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 Les professeurs aident chaque élève à travailler plus » (M5) 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1CA142F-4CF3-4B73-85B5-4F4E6180104B}"/>
              </a:ext>
            </a:extLst>
          </p:cNvPr>
          <p:cNvSpPr txBox="1"/>
          <p:nvPr/>
        </p:nvSpPr>
        <p:spPr>
          <a:xfrm>
            <a:off x="593164" y="3260380"/>
            <a:ext cx="193143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2"/>
                </a:solidFill>
              </a:rPr>
              <a:t>L’encadrement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D9C767F-5858-402B-9724-0D54655A89D1}"/>
              </a:ext>
            </a:extLst>
          </p:cNvPr>
          <p:cNvSpPr txBox="1"/>
          <p:nvPr/>
        </p:nvSpPr>
        <p:spPr>
          <a:xfrm>
            <a:off x="5023052" y="5307849"/>
            <a:ext cx="6864665" cy="646331"/>
          </a:xfrm>
          <a:prstGeom prst="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 [...] </a:t>
            </a:r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ils m’ont appris à prendre la parole et confiance en moi aussi</a:t>
            </a:r>
            <a:r>
              <a:rPr lang="fr-FR" sz="18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[…]</a:t>
            </a:r>
            <a:r>
              <a:rPr lang="fr-FR" sz="18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cela m’a permis de m’intégrer plus précisément » (M4)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632605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18926</TotalTime>
  <Words>973</Words>
  <Application>Microsoft Office PowerPoint</Application>
  <PresentationFormat>Grand écran</PresentationFormat>
  <Paragraphs>173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SimSun</vt:lpstr>
      <vt:lpstr>Arial</vt:lpstr>
      <vt:lpstr>Calibri</vt:lpstr>
      <vt:lpstr>Franklin Gothic Book</vt:lpstr>
      <vt:lpstr>Gill Sans MT</vt:lpstr>
      <vt:lpstr>Lucida Sans Unicode</vt:lpstr>
      <vt:lpstr>Mangal</vt:lpstr>
      <vt:lpstr>Noto Sans</vt:lpstr>
      <vt:lpstr>Perpetua</vt:lpstr>
      <vt:lpstr>Times New Roman</vt:lpstr>
      <vt:lpstr>Wingdings</vt:lpstr>
      <vt:lpstr>Gallery</vt:lpstr>
      <vt:lpstr> Continuité des apprentissages au lycée en Guadeloupe pendant le contexte pandémique : entre risque de décrochage et stratégies de résilience   </vt:lpstr>
      <vt:lpstr>Présentation PowerPoint</vt:lpstr>
      <vt:lpstr>Présentation PowerPoint</vt:lpstr>
      <vt:lpstr>Présentation PowerPoint</vt:lpstr>
      <vt:lpstr>Contexte de l’étude</vt:lpstr>
      <vt:lpstr>Questions de recherche</vt:lpstr>
      <vt:lpstr>Dispositif méthodologique</vt:lpstr>
      <vt:lpstr>Présentation des résultats</vt:lpstr>
      <vt:lpstr>Présentation des résultats </vt:lpstr>
      <vt:lpstr>Présentation des résultats </vt:lpstr>
      <vt:lpstr>Présentation des résultats </vt:lpstr>
      <vt:lpstr>Présentation des résultats </vt:lpstr>
      <vt:lpstr>Discussion et CONCLUSION </vt:lpstr>
      <vt:lpstr> Merci de votre attention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L’Exposé (partie 2)</dc:title>
  <dc:creator>hendy</dc:creator>
  <cp:lastModifiedBy>eissaiev</cp:lastModifiedBy>
  <cp:revision>328</cp:revision>
  <dcterms:created xsi:type="dcterms:W3CDTF">2021-11-01T12:41:35Z</dcterms:created>
  <dcterms:modified xsi:type="dcterms:W3CDTF">2021-11-21T11:40:22Z</dcterms:modified>
</cp:coreProperties>
</file>