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80" r:id="rId4"/>
    <p:sldId id="258" r:id="rId5"/>
    <p:sldId id="278" r:id="rId6"/>
    <p:sldId id="261" r:id="rId7"/>
    <p:sldId id="268" r:id="rId8"/>
    <p:sldId id="272" r:id="rId9"/>
    <p:sldId id="285" r:id="rId10"/>
    <p:sldId id="279" r:id="rId11"/>
    <p:sldId id="273" r:id="rId12"/>
    <p:sldId id="290" r:id="rId13"/>
    <p:sldId id="289" r:id="rId14"/>
    <p:sldId id="293" r:id="rId15"/>
    <p:sldId id="288" r:id="rId16"/>
    <p:sldId id="292" r:id="rId17"/>
    <p:sldId id="281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7AF"/>
    <a:srgbClr val="39A7C1"/>
    <a:srgbClr val="399AC1"/>
    <a:srgbClr val="2D7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65217" autoAdjust="0"/>
  </p:normalViewPr>
  <p:slideViewPr>
    <p:cSldViewPr snapToGrid="0">
      <p:cViewPr varScale="1">
        <p:scale>
          <a:sx n="72" d="100"/>
          <a:sy n="72" d="100"/>
        </p:scale>
        <p:origin x="20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mblay, Chantal" userId="17775c92-5e7a-4b98-ac7c-99302d6134af" providerId="ADAL" clId="{4ABC0B0C-1E29-46FD-B6F4-5408A8E7E952}"/>
    <pc:docChg chg="modSld">
      <pc:chgData name="Tremblay, Chantal" userId="17775c92-5e7a-4b98-ac7c-99302d6134af" providerId="ADAL" clId="{4ABC0B0C-1E29-46FD-B6F4-5408A8E7E952}" dt="2021-11-19T15:41:18.290" v="125" actId="20577"/>
      <pc:docMkLst>
        <pc:docMk/>
      </pc:docMkLst>
      <pc:sldChg chg="modNotesTx">
        <pc:chgData name="Tremblay, Chantal" userId="17775c92-5e7a-4b98-ac7c-99302d6134af" providerId="ADAL" clId="{4ABC0B0C-1E29-46FD-B6F4-5408A8E7E952}" dt="2021-11-19T15:40:19.963" v="0" actId="20577"/>
        <pc:sldMkLst>
          <pc:docMk/>
          <pc:sldMk cId="3162426933" sldId="256"/>
        </pc:sldMkLst>
      </pc:sldChg>
      <pc:sldChg chg="modNotesTx">
        <pc:chgData name="Tremblay, Chantal" userId="17775c92-5e7a-4b98-ac7c-99302d6134af" providerId="ADAL" clId="{4ABC0B0C-1E29-46FD-B6F4-5408A8E7E952}" dt="2021-11-19T15:40:22.481" v="1" actId="20577"/>
        <pc:sldMkLst>
          <pc:docMk/>
          <pc:sldMk cId="2829816964" sldId="257"/>
        </pc:sldMkLst>
      </pc:sldChg>
      <pc:sldChg chg="modNotesTx">
        <pc:chgData name="Tremblay, Chantal" userId="17775c92-5e7a-4b98-ac7c-99302d6134af" providerId="ADAL" clId="{4ABC0B0C-1E29-46FD-B6F4-5408A8E7E952}" dt="2021-11-19T15:40:27.923" v="4" actId="20577"/>
        <pc:sldMkLst>
          <pc:docMk/>
          <pc:sldMk cId="1832408174" sldId="258"/>
        </pc:sldMkLst>
      </pc:sldChg>
      <pc:sldChg chg="modNotesTx">
        <pc:chgData name="Tremblay, Chantal" userId="17775c92-5e7a-4b98-ac7c-99302d6134af" providerId="ADAL" clId="{4ABC0B0C-1E29-46FD-B6F4-5408A8E7E952}" dt="2021-11-19T15:40:55.021" v="118" actId="20577"/>
        <pc:sldMkLst>
          <pc:docMk/>
          <pc:sldMk cId="1144986171" sldId="261"/>
        </pc:sldMkLst>
      </pc:sldChg>
      <pc:sldChg chg="modNotesTx">
        <pc:chgData name="Tremblay, Chantal" userId="17775c92-5e7a-4b98-ac7c-99302d6134af" providerId="ADAL" clId="{4ABC0B0C-1E29-46FD-B6F4-5408A8E7E952}" dt="2021-11-19T15:40:58.678" v="119" actId="20577"/>
        <pc:sldMkLst>
          <pc:docMk/>
          <pc:sldMk cId="2609179576" sldId="268"/>
        </pc:sldMkLst>
      </pc:sldChg>
      <pc:sldChg chg="modNotesTx">
        <pc:chgData name="Tremblay, Chantal" userId="17775c92-5e7a-4b98-ac7c-99302d6134af" providerId="ADAL" clId="{4ABC0B0C-1E29-46FD-B6F4-5408A8E7E952}" dt="2021-11-19T15:41:01.203" v="120" actId="20577"/>
        <pc:sldMkLst>
          <pc:docMk/>
          <pc:sldMk cId="121255930" sldId="272"/>
        </pc:sldMkLst>
      </pc:sldChg>
      <pc:sldChg chg="modNotesTx">
        <pc:chgData name="Tremblay, Chantal" userId="17775c92-5e7a-4b98-ac7c-99302d6134af" providerId="ADAL" clId="{4ABC0B0C-1E29-46FD-B6F4-5408A8E7E952}" dt="2021-11-19T15:41:10.002" v="122" actId="20577"/>
        <pc:sldMkLst>
          <pc:docMk/>
          <pc:sldMk cId="4249727625" sldId="273"/>
        </pc:sldMkLst>
      </pc:sldChg>
      <pc:sldChg chg="modNotesTx">
        <pc:chgData name="Tremblay, Chantal" userId="17775c92-5e7a-4b98-ac7c-99302d6134af" providerId="ADAL" clId="{4ABC0B0C-1E29-46FD-B6F4-5408A8E7E952}" dt="2021-11-19T15:40:31.051" v="5" actId="20577"/>
        <pc:sldMkLst>
          <pc:docMk/>
          <pc:sldMk cId="2737736184" sldId="278"/>
        </pc:sldMkLst>
      </pc:sldChg>
      <pc:sldChg chg="modNotesTx">
        <pc:chgData name="Tremblay, Chantal" userId="17775c92-5e7a-4b98-ac7c-99302d6134af" providerId="ADAL" clId="{4ABC0B0C-1E29-46FD-B6F4-5408A8E7E952}" dt="2021-11-19T15:41:06.018" v="121" actId="20577"/>
        <pc:sldMkLst>
          <pc:docMk/>
          <pc:sldMk cId="2636955248" sldId="279"/>
        </pc:sldMkLst>
      </pc:sldChg>
      <pc:sldChg chg="modNotesTx">
        <pc:chgData name="Tremblay, Chantal" userId="17775c92-5e7a-4b98-ac7c-99302d6134af" providerId="ADAL" clId="{4ABC0B0C-1E29-46FD-B6F4-5408A8E7E952}" dt="2021-11-19T15:40:25.179" v="2" actId="20577"/>
        <pc:sldMkLst>
          <pc:docMk/>
          <pc:sldMk cId="1579234128" sldId="280"/>
        </pc:sldMkLst>
      </pc:sldChg>
      <pc:sldChg chg="modNotesTx">
        <pc:chgData name="Tremblay, Chantal" userId="17775c92-5e7a-4b98-ac7c-99302d6134af" providerId="ADAL" clId="{4ABC0B0C-1E29-46FD-B6F4-5408A8E7E952}" dt="2021-11-19T15:41:18.290" v="125" actId="20577"/>
        <pc:sldMkLst>
          <pc:docMk/>
          <pc:sldMk cId="148229591" sldId="288"/>
        </pc:sldMkLst>
      </pc:sldChg>
      <pc:sldChg chg="modNotesTx">
        <pc:chgData name="Tremblay, Chantal" userId="17775c92-5e7a-4b98-ac7c-99302d6134af" providerId="ADAL" clId="{4ABC0B0C-1E29-46FD-B6F4-5408A8E7E952}" dt="2021-11-19T15:41:13.659" v="123" actId="20577"/>
        <pc:sldMkLst>
          <pc:docMk/>
          <pc:sldMk cId="1460523047" sldId="289"/>
        </pc:sldMkLst>
      </pc:sldChg>
      <pc:sldChg chg="modNotesTx">
        <pc:chgData name="Tremblay, Chantal" userId="17775c92-5e7a-4b98-ac7c-99302d6134af" providerId="ADAL" clId="{4ABC0B0C-1E29-46FD-B6F4-5408A8E7E952}" dt="2021-11-19T15:41:15.963" v="124" actId="20577"/>
        <pc:sldMkLst>
          <pc:docMk/>
          <pc:sldMk cId="2601705231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6D23-0AA7-409F-BFEB-44B0CFFA7BDD}" type="datetimeFigureOut">
              <a:rPr lang="fr-CA" smtClean="0"/>
              <a:t>2021-11-19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96CCB-FFD7-42E8-B908-D448369316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294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6254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7932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b="0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9953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600" b="1" u="sng" baseline="0" dirty="0">
              <a:solidFill>
                <a:schemeClr val="bg2"/>
              </a:solidFill>
            </a:endParaRPr>
          </a:p>
          <a:p>
            <a:endParaRPr lang="fr-CA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3991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b="0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1493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440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6902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0313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6304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927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58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086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985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AFF8-C6AF-4597-854B-F63CD838C6A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248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Plusieurs images sont superposées sur cette diapositive. À visionner en mode diaporama pour voir les animations.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800" b="0" u="non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191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3325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33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96CCB-FFD7-42E8-B908-D448369316A6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347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DC7E8C-CFE6-4A59-AB53-BA345664B000}" type="datetime1">
              <a:rPr lang="fr-CA" smtClean="0"/>
              <a:t>2021-11-19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10266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8E2A-593C-4C54-BE67-39A6245E67BE}" type="datetime1">
              <a:rPr lang="fr-CA" smtClean="0"/>
              <a:t>2021-11-19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01995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FC16-8C86-46C4-96E4-90287C58C532}" type="datetime1">
              <a:rPr lang="fr-CA" smtClean="0"/>
              <a:t>2021-11-19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58429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257E-AB2E-4E3C-ABAE-945E0E4B55C2}" type="datetime1">
              <a:rPr lang="fr-CA" smtClean="0"/>
              <a:t>2021-11-19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96053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3F937-B0CA-4E15-95B9-D91D0AE2C408}" type="datetime1">
              <a:rPr lang="fr-CA" smtClean="0"/>
              <a:t>2021-11-19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2626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EEDC-CDFE-4D68-A0B8-9E2869F746B9}" type="datetime1">
              <a:rPr lang="fr-CA" smtClean="0"/>
              <a:t>2021-11-19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47167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C957-9B10-4D13-A3F8-282B6B927B2B}" type="datetime1">
              <a:rPr lang="fr-CA" smtClean="0"/>
              <a:t>2021-11-19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53876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E555556-5D3E-4EB3-BF4B-A11BDF8A60A3}" type="datetime1">
              <a:rPr lang="fr-CA" smtClean="0"/>
              <a:t>2021-11-19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72559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FE4EBB2-3DF8-48FA-9B1E-09D5983ABD40}" type="datetime1">
              <a:rPr lang="fr-CA" smtClean="0"/>
              <a:t>2021-11-19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51359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10" y="2603500"/>
            <a:ext cx="9419503" cy="34163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B063-772E-411D-BAB2-1B07F193454B}" type="datetime1">
              <a:rPr lang="fr-CA" smtClean="0"/>
              <a:t>2021-11-19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418041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3A62-8F77-42CB-9850-25E0D8CD0303}" type="datetime1">
              <a:rPr lang="fr-CA" smtClean="0"/>
              <a:t>2021-11-19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04834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6FC-DB44-4DFD-9127-6DF3984D4567}" type="datetime1">
              <a:rPr lang="fr-CA" smtClean="0"/>
              <a:t>2021-11-19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23324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90C2-407C-4639-9590-629934ABDB7F}" type="datetime1">
              <a:rPr lang="fr-CA" smtClean="0"/>
              <a:t>2021-11-19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219165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6F2-B8DB-4E44-9D94-93E88ED2612E}" type="datetime1">
              <a:rPr lang="fr-CA" smtClean="0"/>
              <a:t>2021-11-19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24148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0819-8D90-447A-A0A6-8F97E1ED9E72}" type="datetime1">
              <a:rPr lang="fr-CA" smtClean="0"/>
              <a:t>2021-11-19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88692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8079-F44B-42F3-B032-2ABA72413515}" type="datetime1">
              <a:rPr lang="fr-CA" smtClean="0"/>
              <a:t>2021-11-19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19516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DC85-980B-4399-BEB0-CF6456EFE2C4}" type="datetime1">
              <a:rPr lang="fr-CA" smtClean="0"/>
              <a:t>2021-11-19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29971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22739" y="785059"/>
            <a:ext cx="991507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740" y="2385259"/>
            <a:ext cx="9393628" cy="363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535AF23-8492-46C3-91F8-83E71E091291}" type="datetime1">
              <a:rPr lang="fr-CA" smtClean="0"/>
              <a:t>2021-11-19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9A7684A-10B3-468E-8806-D5C613C02E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537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remblay.chantal@uqam.c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karutaproject.org/" TargetMode="External"/><Relationship Id="rId4" Type="http://schemas.openxmlformats.org/officeDocument/2006/relationships/hyperlink" Target="mailto:bruno.poellhuber@umontreal.ca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S0079-7421(08)60099-7" TargetMode="External"/><Relationship Id="rId3" Type="http://schemas.openxmlformats.org/officeDocument/2006/relationships/hyperlink" Target="https://doi.org/10.1007/s11251-011-9167-4" TargetMode="External"/><Relationship Id="rId7" Type="http://schemas.openxmlformats.org/officeDocument/2006/relationships/hyperlink" Target="https://doi.org/10.1111/j.1540-5915.2008.00192.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207/s15430421tip4104_3" TargetMode="External"/><Relationship Id="rId5" Type="http://schemas.openxmlformats.org/officeDocument/2006/relationships/hyperlink" Target="https://doi.org/10.1037/0003-066X.34.10.906" TargetMode="External"/><Relationship Id="rId10" Type="http://schemas.openxmlformats.org/officeDocument/2006/relationships/hyperlink" Target="https://doi.org/10.1016/j.compedu.2005.01.010" TargetMode="External"/><Relationship Id="rId4" Type="http://schemas.openxmlformats.org/officeDocument/2006/relationships/hyperlink" Target="https://doi.org/10.2307/249008" TargetMode="External"/><Relationship Id="rId9" Type="http://schemas.openxmlformats.org/officeDocument/2006/relationships/hyperlink" Target="https://doi.org/10.1080/10447318.2018.154308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45F7B77-D1F8-423B-8F0F-903E670904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CA" dirty="0">
                <a:latin typeface="Arial" panose="020B0604020202020204" pitchFamily="34" charset="0"/>
              </a:rPr>
              <a:t>Chantal Tremblay, Professeure, UQAM</a:t>
            </a:r>
          </a:p>
          <a:p>
            <a:r>
              <a:rPr lang="fr-CA" dirty="0">
                <a:latin typeface="Arial" panose="020B0604020202020204" pitchFamily="34" charset="0"/>
              </a:rPr>
              <a:t>Bruno Poellhuber, professeur titulaire, UdeM</a:t>
            </a:r>
          </a:p>
          <a:p>
            <a:r>
              <a:rPr lang="fr-CA" dirty="0">
                <a:latin typeface="Arial" panose="020B0604020202020204" pitchFamily="34" charset="0"/>
              </a:rPr>
              <a:t>Novembre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84FD6F-4C74-4307-A741-FA4B5F754C7E}"/>
              </a:ext>
            </a:extLst>
          </p:cNvPr>
          <p:cNvSpPr txBox="1"/>
          <p:nvPr/>
        </p:nvSpPr>
        <p:spPr>
          <a:xfrm>
            <a:off x="636105" y="1764507"/>
            <a:ext cx="1088003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panose="020B0604020202020204" pitchFamily="34" charset="0"/>
              </a:rPr>
              <a:t>Soutenir l’apprentissage de la résolution de problèmes complexes par la mobilisation d’outils d’échafaudage numériques : </a:t>
            </a:r>
          </a:p>
          <a:p>
            <a:pPr algn="ctr">
              <a:spcAft>
                <a:spcPts val="1200"/>
              </a:spcAft>
            </a:pPr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panose="020B0604020202020204" pitchFamily="34" charset="0"/>
              </a:rPr>
              <a:t>le rôle de l’enseignant</a:t>
            </a:r>
            <a:endParaRPr lang="fr-CA" sz="32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2693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00" y="828000"/>
            <a:ext cx="9915073" cy="706964"/>
          </a:xfrm>
        </p:spPr>
        <p:txBody>
          <a:bodyPr/>
          <a:lstStyle/>
          <a:p>
            <a:r>
              <a:rPr lang="fr-CA" sz="3200" dirty="0"/>
              <a:t>Perception d’utilité et de facilité d’utilisation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10</a:t>
            </a:fld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>
            <a:off x="504000" y="6347792"/>
            <a:ext cx="225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n = 115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96E058-1DFE-4FE2-80A7-5D7EC2772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"/>
          <a:stretch/>
        </p:blipFill>
        <p:spPr bwMode="auto">
          <a:xfrm>
            <a:off x="284034" y="2734530"/>
            <a:ext cx="5811966" cy="339957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4E356C-5472-4A1C-8B6C-8EC191156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4530"/>
            <a:ext cx="5776788" cy="3399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69552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C973B-6310-4C61-8B05-CCF09EE5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828000"/>
            <a:ext cx="11173455" cy="696000"/>
          </a:xfrm>
        </p:spPr>
        <p:txBody>
          <a:bodyPr anchor="ctr"/>
          <a:lstStyle/>
          <a:p>
            <a:r>
              <a:rPr lang="fr-CA" sz="3200" dirty="0"/>
              <a:t>Résultats qualitatifs</a:t>
            </a:r>
            <a:endParaRPr lang="fr-CA" sz="2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37BD7E-A6FD-446B-A00E-6DD2E5AB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56" y="2315997"/>
            <a:ext cx="11053871" cy="454200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CA" sz="2400" dirty="0"/>
              <a:t>Usage plus important pour la 1</a:t>
            </a:r>
            <a:r>
              <a:rPr lang="fr-CA" sz="2400" baseline="30000" dirty="0"/>
              <a:t>re</a:t>
            </a:r>
            <a:r>
              <a:rPr lang="fr-CA" sz="2400" dirty="0"/>
              <a:t> ou la 2</a:t>
            </a:r>
            <a:r>
              <a:rPr lang="fr-CA" sz="2400" baseline="30000" dirty="0"/>
              <a:t>e</a:t>
            </a:r>
            <a:r>
              <a:rPr lang="fr-CA" sz="2400" dirty="0"/>
              <a:t> lettre;</a:t>
            </a:r>
          </a:p>
          <a:p>
            <a:pPr>
              <a:spcAft>
                <a:spcPts val="1200"/>
              </a:spcAft>
            </a:pPr>
            <a:r>
              <a:rPr lang="fr-CA" sz="2400" dirty="0"/>
              <a:t>Certain consensus sur l’utilité et la pertinence des questions de planification et la liste de vérification;</a:t>
            </a:r>
          </a:p>
          <a:p>
            <a:pPr>
              <a:spcAft>
                <a:spcPts val="1200"/>
              </a:spcAft>
            </a:pPr>
            <a:r>
              <a:rPr lang="fr-CA" sz="2400" dirty="0"/>
              <a:t>Dans certains cas, perception d’amélioration de la qualité de la lettre;</a:t>
            </a:r>
          </a:p>
          <a:p>
            <a:pPr>
              <a:spcAft>
                <a:spcPts val="1200"/>
              </a:spcAft>
            </a:pPr>
            <a:r>
              <a:rPr lang="fr-CA" sz="2400" dirty="0"/>
              <a:t>Perception mitigée sur la pertinence des vidéos pour l’apprentissage de la résolution de problèmes;</a:t>
            </a:r>
          </a:p>
          <a:p>
            <a:pPr>
              <a:spcAft>
                <a:spcPts val="1200"/>
              </a:spcAft>
            </a:pPr>
            <a:r>
              <a:rPr lang="fr-CA" sz="2400" dirty="0"/>
              <a:t>Consensus sur la perception positive de facilité d’utilisation des OÉN.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9727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61" y="861391"/>
            <a:ext cx="10880035" cy="1323009"/>
          </a:xfrm>
        </p:spPr>
        <p:txBody>
          <a:bodyPr anchor="ctr"/>
          <a:lstStyle/>
          <a:p>
            <a:pPr algn="ctr">
              <a:spcAft>
                <a:spcPts val="1800"/>
              </a:spcAft>
            </a:pPr>
            <a:r>
              <a:rPr lang="fr-CA" dirty="0"/>
              <a:t>Résultats</a:t>
            </a:r>
            <a:endParaRPr lang="fr-CA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12</a:t>
            </a:fld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10894C-CD74-477E-A46A-64BDDAC99640}"/>
              </a:ext>
            </a:extLst>
          </p:cNvPr>
          <p:cNvSpPr txBox="1"/>
          <p:nvPr/>
        </p:nvSpPr>
        <p:spPr>
          <a:xfrm>
            <a:off x="508000" y="2559734"/>
            <a:ext cx="1115060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3600" dirty="0">
                <a:solidFill>
                  <a:schemeClr val="bg2"/>
                </a:solidFill>
              </a:rPr>
              <a:t>Absence d’intersubjectivité et d’internalisation</a:t>
            </a:r>
            <a:br>
              <a:rPr lang="fr-CA" sz="4000" dirty="0">
                <a:solidFill>
                  <a:schemeClr val="bg2"/>
                </a:solidFill>
              </a:rPr>
            </a:br>
            <a:r>
              <a:rPr lang="fr-CA" sz="2800" dirty="0">
                <a:solidFill>
                  <a:schemeClr val="bg2"/>
                </a:solidFill>
                <a:latin typeface="Segoe Print" panose="02000600000000000000" pitchFamily="2" charset="0"/>
              </a:rPr>
              <a:t>Raisons évoquées pour justifier la non-utilisation des OÉN</a:t>
            </a:r>
            <a:endParaRPr lang="fr-CA" sz="4000" dirty="0">
              <a:solidFill>
                <a:schemeClr val="bg2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6843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C973B-6310-4C61-8B05-CCF09EE5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828000"/>
            <a:ext cx="11173455" cy="696000"/>
          </a:xfrm>
        </p:spPr>
        <p:txBody>
          <a:bodyPr anchor="ctr"/>
          <a:lstStyle/>
          <a:p>
            <a:r>
              <a:rPr lang="fr-CA" sz="3200" dirty="0"/>
              <a:t>Résultats qualitatifs</a:t>
            </a:r>
            <a:endParaRPr lang="fr-CA" sz="2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37BD7E-A6FD-446B-A00E-6DD2E5AB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56" y="2315997"/>
            <a:ext cx="11053871" cy="454200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CA" sz="2400" dirty="0"/>
              <a:t>Pertinence davantage perçue lors du passage à distance;</a:t>
            </a:r>
          </a:p>
          <a:p>
            <a:pPr>
              <a:spcAft>
                <a:spcPts val="1200"/>
              </a:spcAft>
            </a:pPr>
            <a:r>
              <a:rPr lang="fr-CA" sz="2400" dirty="0"/>
              <a:t>Consensus sur l’absence de présentation en classe des OÉN, de leur utilité, leur pertinence, ou la manière des les exploiter;</a:t>
            </a:r>
          </a:p>
          <a:p>
            <a:pPr>
              <a:spcAft>
                <a:spcPts val="1200"/>
              </a:spcAft>
            </a:pPr>
            <a:r>
              <a:rPr lang="fr-CA" sz="2400" dirty="0"/>
              <a:t>Manque d’intersubjectivité: absence de compréhension de l’objectif pédagogique des OÉN;</a:t>
            </a:r>
          </a:p>
          <a:p>
            <a:pPr>
              <a:spcAft>
                <a:spcPts val="1200"/>
              </a:spcAft>
            </a:pPr>
            <a:r>
              <a:rPr lang="fr-CA" sz="2400" dirty="0"/>
              <a:t>Manque d’internalisation: réutilisations proposées pour un usage permanent des OÉN; développement de compétences implicites.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0523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61" y="861391"/>
            <a:ext cx="10880035" cy="1323009"/>
          </a:xfrm>
        </p:spPr>
        <p:txBody>
          <a:bodyPr anchor="ctr"/>
          <a:lstStyle/>
          <a:p>
            <a:pPr algn="ctr">
              <a:spcAft>
                <a:spcPts val="1800"/>
              </a:spcAft>
            </a:pPr>
            <a:r>
              <a:rPr lang="fr-CA" dirty="0"/>
              <a:t>Discussion et recommandations</a:t>
            </a:r>
            <a:endParaRPr lang="fr-CA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14</a:t>
            </a:fld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A010D0-0B2D-4183-9470-0885A992C068}"/>
              </a:ext>
            </a:extLst>
          </p:cNvPr>
          <p:cNvSpPr txBox="1"/>
          <p:nvPr/>
        </p:nvSpPr>
        <p:spPr>
          <a:xfrm>
            <a:off x="438150" y="2572434"/>
            <a:ext cx="1131570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3600" dirty="0">
                <a:solidFill>
                  <a:schemeClr val="bg2"/>
                </a:solidFill>
              </a:rPr>
              <a:t>Pour améliorer l’intersubjectivité et l’internalisation</a:t>
            </a:r>
            <a:br>
              <a:rPr lang="fr-CA" sz="4000" dirty="0">
                <a:solidFill>
                  <a:schemeClr val="bg2"/>
                </a:solidFill>
              </a:rPr>
            </a:br>
            <a:r>
              <a:rPr lang="fr-CA" sz="2800" dirty="0">
                <a:solidFill>
                  <a:schemeClr val="bg2"/>
                </a:solidFill>
                <a:latin typeface="Segoe Print" panose="02000600000000000000" pitchFamily="2" charset="0"/>
              </a:rPr>
              <a:t>Le rôle central de l’enseignant</a:t>
            </a:r>
            <a:endParaRPr lang="fr-CA" sz="4000" dirty="0">
              <a:solidFill>
                <a:schemeClr val="bg2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052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2BDFC-C7F1-49A8-BEDD-30F14028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828000"/>
            <a:ext cx="10686739" cy="706964"/>
          </a:xfrm>
        </p:spPr>
        <p:txBody>
          <a:bodyPr anchor="ctr"/>
          <a:lstStyle/>
          <a:p>
            <a:r>
              <a:rPr lang="fr-CA" sz="3200" dirty="0"/>
              <a:t>L’importance du rôle et des responsabilités de l’enseignant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3C3E79-E5F3-496C-A9D0-CCF338FF8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39" y="2555738"/>
            <a:ext cx="11576496" cy="40233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CA" sz="2400" dirty="0"/>
              <a:t>Présentation en classe de l’objectif pédagogique des OÉN;</a:t>
            </a:r>
          </a:p>
          <a:p>
            <a:pPr>
              <a:spcBef>
                <a:spcPts val="1800"/>
              </a:spcBef>
            </a:pPr>
            <a:r>
              <a:rPr lang="fr-CA" sz="2400" dirty="0"/>
              <a:t>Convaincre les étudiants de leur utilité, leur pertinence pour accomplir la tâche ET développer leurs compétences professionnelles; </a:t>
            </a:r>
          </a:p>
          <a:p>
            <a:pPr>
              <a:spcBef>
                <a:spcPts val="1800"/>
              </a:spcBef>
            </a:pPr>
            <a:r>
              <a:rPr lang="fr-CA" sz="2400" dirty="0"/>
              <a:t>Formation des étudiants sur la manière de les utiliser;</a:t>
            </a:r>
          </a:p>
          <a:p>
            <a:pPr>
              <a:spcBef>
                <a:spcPts val="1800"/>
              </a:spcBef>
            </a:pPr>
            <a:r>
              <a:rPr lang="fr-CA" sz="2400" dirty="0"/>
              <a:t>Intégration d’activités complémentaires à leur usage.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22959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89D6E-5E44-4568-8C0A-8F5CBE09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 – Pistes de recherches futures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D07388-8D8E-43CD-B5CF-9677C23B3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2603499"/>
            <a:ext cx="11072090" cy="374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Phase 1:</a:t>
            </a:r>
          </a:p>
          <a:p>
            <a:r>
              <a:rPr lang="fr-FR" sz="2400" dirty="0"/>
              <a:t>Revoir le rôle de l’enseignant:  rôle actif pour inciter à l’usage adéquat des OÉN;</a:t>
            </a:r>
          </a:p>
          <a:p>
            <a:r>
              <a:rPr lang="fr-FR" sz="2400" dirty="0"/>
              <a:t>Améliorations aux OÉN pour maintenir un soutien cognitif élevé tout au long du processus de RPC;</a:t>
            </a:r>
          </a:p>
          <a:p>
            <a:pPr marL="0" indent="0">
              <a:buNone/>
            </a:pPr>
            <a:r>
              <a:rPr lang="fr-FR" sz="2400" dirty="0"/>
              <a:t>Phase 2:</a:t>
            </a:r>
          </a:p>
          <a:p>
            <a:r>
              <a:rPr lang="fr-FR" sz="2400" dirty="0"/>
              <a:t>Conception d’OÉN davantage adaptables et personnalisables aux besoins des apprenants.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B6A788-0D35-42A4-89F7-20651AC8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332114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17</a:t>
            </a:fld>
            <a:endParaRPr lang="fr-CA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E49D490-7832-4CB6-9F13-DC11A5200C7D}"/>
              </a:ext>
            </a:extLst>
          </p:cNvPr>
          <p:cNvSpPr txBox="1">
            <a:spLocks/>
          </p:cNvSpPr>
          <p:nvPr/>
        </p:nvSpPr>
        <p:spPr>
          <a:xfrm>
            <a:off x="443693" y="5171661"/>
            <a:ext cx="10058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Chantal Tremblay: 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tremblay.chantal@uqam.ca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Bruno Poellhuber: </a:t>
            </a:r>
            <a:r>
              <a:rPr lang="fr-CA" dirty="0">
                <a:hlinkClick r:id="rId4"/>
              </a:rPr>
              <a:t>bruno.poellhuber@umontreal.ca</a:t>
            </a:r>
            <a:r>
              <a:rPr lang="fr-CA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06DC4B-4F36-42A4-A489-EE101A034395}"/>
              </a:ext>
            </a:extLst>
          </p:cNvPr>
          <p:cNvSpPr txBox="1"/>
          <p:nvPr/>
        </p:nvSpPr>
        <p:spPr>
          <a:xfrm>
            <a:off x="88154" y="324571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http://karutaproject.org/</a:t>
            </a:r>
            <a:r>
              <a:rPr lang="fr-C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DF56BBC-DC59-40B2-B0E0-3300F3859D3C}"/>
              </a:ext>
            </a:extLst>
          </p:cNvPr>
          <p:cNvSpPr txBox="1">
            <a:spLocks/>
          </p:cNvSpPr>
          <p:nvPr/>
        </p:nvSpPr>
        <p:spPr>
          <a:xfrm>
            <a:off x="1154954" y="679572"/>
            <a:ext cx="10058400" cy="14507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C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Merci de votre écoute!!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F211A70-3200-4A9C-BFCB-BC44CC13C952}"/>
              </a:ext>
            </a:extLst>
          </p:cNvPr>
          <p:cNvSpPr txBox="1">
            <a:spLocks/>
          </p:cNvSpPr>
          <p:nvPr/>
        </p:nvSpPr>
        <p:spPr>
          <a:xfrm>
            <a:off x="0" y="1669706"/>
            <a:ext cx="12192000" cy="14507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C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 / Commentaires ? </a:t>
            </a:r>
          </a:p>
        </p:txBody>
      </p:sp>
    </p:spTree>
    <p:extLst>
      <p:ext uri="{BB962C8B-B14F-4D97-AF65-F5344CB8AC3E}">
        <p14:creationId xmlns:p14="http://schemas.microsoft.com/office/powerpoint/2010/main" val="290122458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1946C-375A-4B9C-9F95-D4142B1C0FC0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57699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dirty="0"/>
              <a:t>Principales références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047C83-C2D1-4B88-81F2-8984885BC27C}"/>
              </a:ext>
            </a:extLst>
          </p:cNvPr>
          <p:cNvSpPr txBox="1"/>
          <p:nvPr/>
        </p:nvSpPr>
        <p:spPr>
          <a:xfrm>
            <a:off x="357051" y="863600"/>
            <a:ext cx="11538857" cy="637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Bannert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et Reimann, P. (2012). Supporting self-regulated hypermedia learning through prompts. Instructional Science, 40(1), 193‑211.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https://doi.org/10.1007/s11251-011-9167-4</a:t>
            </a: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Belland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B. R. (2014). Scaffolding: Definition, Current Debates, and Future Directions. Dans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Handbook of Research on Educational Communications and Technology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(p. 505‑518). Springer. </a:t>
            </a:r>
          </a:p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Belland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B. R., Walker, A. E., Olsen, M. W. et Leary, H. (2015). A Pilot Meta-Analysis of Computer-Based Scaffolding in STEM Education.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 of Educational Technology &amp; Society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(1), 183‑197.</a:t>
            </a:r>
          </a:p>
          <a:p>
            <a:pPr>
              <a:spcAft>
                <a:spcPts val="1000"/>
              </a:spcAft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Belland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B. R., Walker, A. E., Kim, N. J.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Lefler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(2017). Synthesizing Results From Empirical Research on Computer-Based Scaffolding in STEM Education: A Meta-Analysis. Review of Educational Research, 87(2), 309‑344. https://doi.org/10.3102/0034654316670999</a:t>
            </a:r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fr-CA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Bruner, J. S. (1983). </a:t>
            </a:r>
            <a:r>
              <a:rPr lang="fr-CA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développement de l’enfant: savoir faire, savoir dire</a:t>
            </a:r>
            <a:r>
              <a:rPr lang="fr-CA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Presses universitaires de France.</a:t>
            </a: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Davis, F. D. (1989). Perceived Usefulness, Perceived Ease of Use, and User Acceptance of Information Technology.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 Quarterly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(3), 319‑340.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10.2307/249008</a:t>
            </a: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Davis, F. D.,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Bagozzi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R. P. et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Warshaw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P. R. (1989). User Acceptance of Computer Technology: A Comparison of Two Theoretical Models.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Management Science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(8), 982‑1003.</a:t>
            </a:r>
          </a:p>
          <a:p>
            <a:pPr>
              <a:spcAft>
                <a:spcPts val="10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Doo, M. Y., Bonk, C.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H. (2020). A Meta-Analysis of Scaffolding Effects in Online Learning in Higher Education. International Review of Research in Open and Distributed Learning, 21(3), 60‑80. https://doi.org/10.19173/irrodl.v21i3.4638</a:t>
            </a:r>
            <a:endParaRPr lang="fr-CA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Flavell, J. H. (1979). Metacognition and cognitive monitoring: A new area of cognitive–developmental inquiry.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American Psychologist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(10), 906.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10.1037/0003-066X.34.10.906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Ge, X. et Land, S. M. (2004). A Conceptual Framework for Scaffolding Ill-Structured Problem-Solving Processes Using Question Prompts and Peer Interactions.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Educational Technology Research and Development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(2), 5‑22.</a:t>
            </a: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Jonassen, D. H. (2011).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 to solve problems: a handbook for designing problem-solving learning environments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Routledge.</a:t>
            </a:r>
            <a:endParaRPr lang="fr-CA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fr-CA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Miles, M. B. et Huberman, M. A. (2003). </a:t>
            </a:r>
            <a:r>
              <a:rPr lang="fr-CA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Analyse des données qualitatives</a:t>
            </a:r>
            <a:r>
              <a:rPr lang="fr-CA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(2e édition).</a:t>
            </a: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Pintrich, P. R. (2002). The Role of Metacognitive Knowledge in Learning, Teaching, and Assessing.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Theory Into Practice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(4), 219‑225.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10.1207/s15430421tip4104_3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fr-CA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Venkatesh</a:t>
            </a:r>
            <a:r>
              <a:rPr lang="fr-CA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et Bala, H. (2008). </a:t>
            </a:r>
            <a:r>
              <a:rPr lang="fr-CA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fr-CA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Acceptance Model 3 and a </a:t>
            </a:r>
            <a:r>
              <a:rPr lang="fr-CA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CA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Agenda on Interventions. </a:t>
            </a:r>
            <a:r>
              <a:rPr lang="fr-CA" sz="1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fr-CA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Sciences</a:t>
            </a:r>
            <a:r>
              <a:rPr lang="fr-CA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fr-CA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(2), 273‑315. </a:t>
            </a:r>
            <a:r>
              <a:rPr lang="fr-CA" sz="1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10.1111/j.1540-5915.2008.00192.x</a:t>
            </a: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Venkatesh, V. et Davis, F. D. (2000). A Theoretical Extension of the Technology Acceptance Model: Four Longitudinal Field Studies.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Management Science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(2), 186‑204.</a:t>
            </a: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Voss, J. F., Greene, T. R., Post, T. A. et Penner, B. C. (1983). Problem-Solving Skill in the Social Sciences.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Psychology of Learning and Motivation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165‑213.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10.1016/S0079-7421(08)60099-7</a:t>
            </a: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Wood, D., Bruner, J. S. et Ross, G. (1976). The role of tutoring in problem solving.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 of child psychology and psychiatry, and allied disciplines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(2), 89–100.</a:t>
            </a: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</a:rPr>
              <a:t>Wong, J., </a:t>
            </a:r>
            <a:r>
              <a:rPr lang="en-US" sz="1000" dirty="0" err="1">
                <a:effectLst/>
              </a:rPr>
              <a:t>Baars</a:t>
            </a:r>
            <a:r>
              <a:rPr lang="en-US" sz="1000" dirty="0">
                <a:effectLst/>
              </a:rPr>
              <a:t>, M., Davis, D., Zee, T. V. D., </a:t>
            </a:r>
            <a:r>
              <a:rPr lang="en-US" sz="1000" dirty="0" err="1">
                <a:effectLst/>
              </a:rPr>
              <a:t>Houben</a:t>
            </a:r>
            <a:r>
              <a:rPr lang="en-US" sz="1000" dirty="0">
                <a:effectLst/>
              </a:rPr>
              <a:t>, G.-J. et </a:t>
            </a:r>
            <a:r>
              <a:rPr lang="en-US" sz="1000" dirty="0" err="1">
                <a:effectLst/>
              </a:rPr>
              <a:t>Paas</a:t>
            </a:r>
            <a:r>
              <a:rPr lang="en-US" sz="1000" dirty="0">
                <a:effectLst/>
              </a:rPr>
              <a:t>, F. (2019). Supporting Self-Regulated Learning in Online Learning Environments and MOOCs: A Systematic Review. </a:t>
            </a:r>
            <a:r>
              <a:rPr lang="en-US" sz="1000" i="1" dirty="0">
                <a:effectLst/>
              </a:rPr>
              <a:t>International Journal of Human–Computer Interaction</a:t>
            </a:r>
            <a:r>
              <a:rPr lang="en-US" sz="1000" dirty="0">
                <a:effectLst/>
              </a:rPr>
              <a:t>, </a:t>
            </a:r>
            <a:r>
              <a:rPr lang="en-US" sz="1000" i="1" dirty="0">
                <a:effectLst/>
              </a:rPr>
              <a:t>35</a:t>
            </a:r>
            <a:r>
              <a:rPr lang="en-US" sz="1000" dirty="0">
                <a:effectLst/>
              </a:rPr>
              <a:t>(4‑5), 356‑373. </a:t>
            </a:r>
            <a:r>
              <a:rPr lang="en-US" sz="1000" dirty="0">
                <a:effectLst/>
                <a:hlinkClick r:id="rId9"/>
              </a:rPr>
              <a:t>https://doi.org/10.1080/10447318.2018.1543084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Yelland, N. et Masters, J. (2007). Rethinking scaffolding in the information age.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Computers &amp; Education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(3), 362‑382.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10.1016/j.compedu.2005.01.010</a:t>
            </a: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63754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48A55B-6B84-4C10-8224-CFDA7DC4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828000"/>
            <a:ext cx="9915073" cy="706964"/>
          </a:xfrm>
        </p:spPr>
        <p:txBody>
          <a:bodyPr anchor="ctr"/>
          <a:lstStyle/>
          <a:p>
            <a:r>
              <a:rPr lang="fr-CA" sz="3200" dirty="0"/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D4F722-3558-4CDA-86C9-1B5D89DB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38" y="2245691"/>
            <a:ext cx="11669261" cy="43165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A" sz="2400" dirty="0"/>
              <a:t>La résolution de problèmes et le lien avec les compétences métacognitives et l’échafaudage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A" sz="2400" dirty="0"/>
              <a:t>Les outils d’échafaudage numérique (OÉN) conçus pour ce projet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A" sz="2400" dirty="0"/>
              <a:t>Les objectifs de la recherche, les méthodes de collecte et d’analyse de données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A" sz="2400" dirty="0"/>
              <a:t>Des résultats qui suggèrent une perception favorable de la pertinence des OÉN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A" sz="2400" dirty="0"/>
              <a:t>Des résultats qui montrent un manque d’intersubjectivité et d’internalisation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A" sz="2400" dirty="0"/>
              <a:t>Discussion: l’importance du rôle de l’enseignant (dialogue) pour susciter l’intersubjectivité et l’internalisation des OÉN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98169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00" y="826883"/>
            <a:ext cx="11372068" cy="706964"/>
          </a:xfrm>
        </p:spPr>
        <p:txBody>
          <a:bodyPr/>
          <a:lstStyle/>
          <a:p>
            <a:r>
              <a:rPr lang="fr-CA" sz="3200" dirty="0"/>
              <a:t>La résolution de problèmes complexes, </a:t>
            </a:r>
            <a:br>
              <a:rPr lang="fr-CA" sz="3200" dirty="0"/>
            </a:br>
            <a:r>
              <a:rPr lang="fr-CA" sz="3200" dirty="0"/>
              <a:t>les compétences métacognitives et l’échafaudage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3</a:t>
            </a:fld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4DE13C-06BA-431E-A24F-A257C4B7AA41}"/>
              </a:ext>
            </a:extLst>
          </p:cNvPr>
          <p:cNvSpPr txBox="1"/>
          <p:nvPr/>
        </p:nvSpPr>
        <p:spPr>
          <a:xfrm>
            <a:off x="4128291" y="5306622"/>
            <a:ext cx="431687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Échafaudage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0A5FD06-CDA0-4569-8F76-5B50CE33E971}"/>
              </a:ext>
            </a:extLst>
          </p:cNvPr>
          <p:cNvCxnSpPr>
            <a:cxnSpLocks/>
          </p:cNvCxnSpPr>
          <p:nvPr/>
        </p:nvCxnSpPr>
        <p:spPr>
          <a:xfrm rot="5400000">
            <a:off x="6018884" y="6017119"/>
            <a:ext cx="504000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081FCFB-6DBE-4C32-861B-512589923618}"/>
              </a:ext>
            </a:extLst>
          </p:cNvPr>
          <p:cNvSpPr txBox="1"/>
          <p:nvPr/>
        </p:nvSpPr>
        <p:spPr>
          <a:xfrm>
            <a:off x="4128291" y="6257524"/>
            <a:ext cx="431687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Outils numériques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BE558C-D29B-4DFE-AAAF-93DB4BF092CF}"/>
              </a:ext>
            </a:extLst>
          </p:cNvPr>
          <p:cNvSpPr txBox="1"/>
          <p:nvPr/>
        </p:nvSpPr>
        <p:spPr>
          <a:xfrm>
            <a:off x="6286726" y="5850198"/>
            <a:ext cx="135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la forme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88E77B-21EA-4E5C-91D4-3F1925E4A69C}"/>
              </a:ext>
            </a:extLst>
          </p:cNvPr>
          <p:cNvSpPr txBox="1"/>
          <p:nvPr/>
        </p:nvSpPr>
        <p:spPr>
          <a:xfrm>
            <a:off x="1277128" y="2250739"/>
            <a:ext cx="355912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de décision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89DAA92-AF2B-4420-A3E3-CE5C442C7285}"/>
              </a:ext>
            </a:extLst>
          </p:cNvPr>
          <p:cNvSpPr txBox="1"/>
          <p:nvPr/>
        </p:nvSpPr>
        <p:spPr>
          <a:xfrm>
            <a:off x="1205128" y="3294739"/>
            <a:ext cx="3740846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>
                <a:solidFill>
                  <a:schemeClr val="tx2"/>
                </a:solidFill>
              </a:rPr>
              <a:t>Résolution de problème complexe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FB42677-ED20-4F9E-9060-755282E5FB03}"/>
              </a:ext>
            </a:extLst>
          </p:cNvPr>
          <p:cNvCxnSpPr>
            <a:cxnSpLocks/>
          </p:cNvCxnSpPr>
          <p:nvPr/>
        </p:nvCxnSpPr>
        <p:spPr>
          <a:xfrm flipV="1">
            <a:off x="2878600" y="2754739"/>
            <a:ext cx="0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D03AFFE-0826-49EC-9CE7-A3DE7770AD9C}"/>
              </a:ext>
            </a:extLst>
          </p:cNvPr>
          <p:cNvSpPr txBox="1"/>
          <p:nvPr/>
        </p:nvSpPr>
        <p:spPr>
          <a:xfrm>
            <a:off x="1519405" y="2898739"/>
            <a:ext cx="1526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impliquant la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023257-EC4A-4EE9-BA6B-0D72189C32D8}"/>
              </a:ext>
            </a:extLst>
          </p:cNvPr>
          <p:cNvSpPr txBox="1"/>
          <p:nvPr/>
        </p:nvSpPr>
        <p:spPr>
          <a:xfrm>
            <a:off x="8125585" y="2250805"/>
            <a:ext cx="27628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Métacognition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D209C1D-AC58-41F4-B06B-1CA7D5CAE7C4}"/>
              </a:ext>
            </a:extLst>
          </p:cNvPr>
          <p:cNvSpPr txBox="1"/>
          <p:nvPr/>
        </p:nvSpPr>
        <p:spPr>
          <a:xfrm>
            <a:off x="9312660" y="2913552"/>
            <a:ext cx="187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reposent sur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4F13026-7334-4C95-BC38-8DD8D1E7DA0C}"/>
              </a:ext>
            </a:extLst>
          </p:cNvPr>
          <p:cNvSpPr txBox="1"/>
          <p:nvPr/>
        </p:nvSpPr>
        <p:spPr>
          <a:xfrm>
            <a:off x="5644947" y="4021560"/>
            <a:ext cx="1358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nécessite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61CFB5C-F6C8-4C72-AD98-0C7A4BDAF088}"/>
              </a:ext>
            </a:extLst>
          </p:cNvPr>
          <p:cNvCxnSpPr>
            <a:cxnSpLocks/>
          </p:cNvCxnSpPr>
          <p:nvPr/>
        </p:nvCxnSpPr>
        <p:spPr>
          <a:xfrm>
            <a:off x="4788174" y="4021560"/>
            <a:ext cx="3382679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C870542-85F4-4BC6-8C4D-6C410EFAD154}"/>
              </a:ext>
            </a:extLst>
          </p:cNvPr>
          <p:cNvSpPr txBox="1"/>
          <p:nvPr/>
        </p:nvSpPr>
        <p:spPr>
          <a:xfrm>
            <a:off x="8086210" y="3294805"/>
            <a:ext cx="276279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 métacognitives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DC67D98-9D54-47F2-AC7F-9E373E7C79A9}"/>
              </a:ext>
            </a:extLst>
          </p:cNvPr>
          <p:cNvCxnSpPr>
            <a:cxnSpLocks/>
          </p:cNvCxnSpPr>
          <p:nvPr/>
        </p:nvCxnSpPr>
        <p:spPr>
          <a:xfrm>
            <a:off x="9506971" y="2754805"/>
            <a:ext cx="0" cy="54000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BBE0A27-B860-4BC4-9245-15650B4ACDDD}"/>
              </a:ext>
            </a:extLst>
          </p:cNvPr>
          <p:cNvGrpSpPr/>
          <p:nvPr/>
        </p:nvGrpSpPr>
        <p:grpSpPr>
          <a:xfrm>
            <a:off x="4128292" y="4357979"/>
            <a:ext cx="4320000" cy="468000"/>
            <a:chOff x="3824938" y="2269028"/>
            <a:chExt cx="4320000" cy="468000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509CD866-875D-4FFB-B5EF-878AB9ABF2B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24938" y="2269028"/>
              <a:ext cx="0" cy="468000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A6537E05-1F27-46AB-B0E1-F86A2C8E180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44938" y="2269028"/>
              <a:ext cx="0" cy="468000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312DE4E-FD23-4838-9127-18EAE85FA3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4938" y="2723757"/>
              <a:ext cx="4316870" cy="13271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13A97EE0-C7B3-4005-856E-BF0DB8A6485D}"/>
              </a:ext>
            </a:extLst>
          </p:cNvPr>
          <p:cNvSpPr txBox="1"/>
          <p:nvPr/>
        </p:nvSpPr>
        <p:spPr>
          <a:xfrm>
            <a:off x="4787705" y="4525560"/>
            <a:ext cx="2998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peuvent être développées grâce à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44BEB71-37A7-43CE-81BE-466B451A9405}"/>
              </a:ext>
            </a:extLst>
          </p:cNvPr>
          <p:cNvCxnSpPr>
            <a:cxnSpLocks/>
          </p:cNvCxnSpPr>
          <p:nvPr/>
        </p:nvCxnSpPr>
        <p:spPr>
          <a:xfrm rot="5400000">
            <a:off x="6018884" y="5061980"/>
            <a:ext cx="504000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1C14873-B1FC-4563-B484-0E47C1F5A5F9}"/>
              </a:ext>
            </a:extLst>
          </p:cNvPr>
          <p:cNvCxnSpPr>
            <a:cxnSpLocks/>
          </p:cNvCxnSpPr>
          <p:nvPr/>
        </p:nvCxnSpPr>
        <p:spPr>
          <a:xfrm flipH="1">
            <a:off x="4868853" y="3566393"/>
            <a:ext cx="2834000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45051FC1-8B77-4923-AB0E-E3F0B98A229A}"/>
              </a:ext>
            </a:extLst>
          </p:cNvPr>
          <p:cNvSpPr txBox="1"/>
          <p:nvPr/>
        </p:nvSpPr>
        <p:spPr>
          <a:xfrm>
            <a:off x="5316060" y="3277964"/>
            <a:ext cx="2168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développent grâce à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FD01A36-11AA-4E65-9561-DAEA88986E0D}"/>
              </a:ext>
            </a:extLst>
          </p:cNvPr>
          <p:cNvGrpSpPr/>
          <p:nvPr/>
        </p:nvGrpSpPr>
        <p:grpSpPr>
          <a:xfrm rot="5400000">
            <a:off x="7326256" y="2920757"/>
            <a:ext cx="1221194" cy="468000"/>
            <a:chOff x="3824938" y="2269028"/>
            <a:chExt cx="4320000" cy="468000"/>
          </a:xfrm>
        </p:grpSpPr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B4CC7359-5E26-4C4D-8437-43E72A0991C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24938" y="2269028"/>
              <a:ext cx="0" cy="468000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9BF9CC7E-CF01-4C84-A0A6-28CAF6F6ED9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44938" y="2269028"/>
              <a:ext cx="0" cy="468000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B71EB0A4-3D14-43F0-BB05-0337A6123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4938" y="2723757"/>
              <a:ext cx="4316870" cy="13271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9234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2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C7060-7338-4D91-96AB-BE1DF94B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828000"/>
            <a:ext cx="9915073" cy="706964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CA" sz="3200" dirty="0"/>
              <a:t>L’échafaudage</a:t>
            </a:r>
            <a:r>
              <a:rPr lang="fr-CA" dirty="0"/>
              <a:t> </a:t>
            </a:r>
            <a:br>
              <a:rPr lang="fr-CA" dirty="0"/>
            </a:br>
            <a:r>
              <a:rPr lang="fr-CA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Wood, Bruner et Ross (1976); Bruner (1983)</a:t>
            </a:r>
            <a:endParaRPr lang="fr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EA9FE1-019E-4190-A429-C88AD137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39" y="2431222"/>
            <a:ext cx="11139174" cy="39430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CA" sz="2400" dirty="0"/>
              <a:t>Assistance d’un tuteur fournie à un apprenant pour lui permettre de réaliser une tâche qu’il ne pourrait réaliser seul</a:t>
            </a:r>
          </a:p>
          <a:p>
            <a:pPr>
              <a:lnSpc>
                <a:spcPct val="110000"/>
              </a:lnSpc>
            </a:pPr>
            <a:r>
              <a:rPr lang="fr-CA" sz="2400" dirty="0"/>
              <a:t>Dialogue entre le tuteur et l’apprenant</a:t>
            </a:r>
          </a:p>
          <a:p>
            <a:pPr>
              <a:lnSpc>
                <a:spcPct val="110000"/>
              </a:lnSpc>
            </a:pPr>
            <a:r>
              <a:rPr lang="fr-CA" sz="2400" dirty="0"/>
              <a:t>Processus d’échafaudage:</a:t>
            </a:r>
          </a:p>
          <a:p>
            <a:pPr marL="932688" lvl="2" indent="-4572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A" sz="2200" dirty="0"/>
              <a:t>Intersubjectivité</a:t>
            </a:r>
          </a:p>
          <a:p>
            <a:pPr marL="932688" lvl="2" indent="-4572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A" sz="2200" dirty="0"/>
              <a:t>Évaluation diagnostique dynamique</a:t>
            </a:r>
          </a:p>
          <a:p>
            <a:pPr marL="932688" lvl="2" indent="-4572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A" sz="2200" dirty="0"/>
              <a:t>Assistance adaptée </a:t>
            </a:r>
          </a:p>
          <a:p>
            <a:pPr marL="932688" lvl="2" indent="-4572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A" sz="2200" dirty="0"/>
              <a:t>Retrait progressif vers l’internalisation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2408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467" y="957337"/>
            <a:ext cx="9915073" cy="706964"/>
          </a:xfrm>
        </p:spPr>
        <p:txBody>
          <a:bodyPr/>
          <a:lstStyle/>
          <a:p>
            <a:r>
              <a:rPr lang="fr-CA" sz="3200" dirty="0"/>
              <a:t>L’échafaudage en enseignement supérieur</a:t>
            </a:r>
            <a:br>
              <a:rPr lang="fr-CA" dirty="0"/>
            </a:br>
            <a:r>
              <a:rPr lang="fr-CA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Belland</a:t>
            </a:r>
            <a:r>
              <a:rPr lang="fr-CA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(2014); </a:t>
            </a:r>
            <a:r>
              <a:rPr lang="fr-CA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Belland</a:t>
            </a:r>
            <a:r>
              <a:rPr lang="fr-CA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et al. (2017), </a:t>
            </a:r>
            <a:r>
              <a:rPr lang="fr-CA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Doo</a:t>
            </a:r>
            <a:r>
              <a:rPr lang="fr-CA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et al. (2020)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110" y="2603500"/>
            <a:ext cx="11151278" cy="3788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 sz="2400" dirty="0"/>
              <a:t>Usage fréquent d’outils d’échafaudage numériques</a:t>
            </a:r>
          </a:p>
          <a:p>
            <a:pPr>
              <a:spcAft>
                <a:spcPts val="600"/>
              </a:spcAft>
            </a:pPr>
            <a:r>
              <a:rPr lang="fr-CA" sz="2400" dirty="0"/>
              <a:t>But: développer compétences, soutenir apprentissage autorégulé</a:t>
            </a:r>
          </a:p>
          <a:p>
            <a:pPr>
              <a:spcAft>
                <a:spcPts val="600"/>
              </a:spcAft>
            </a:pPr>
            <a:r>
              <a:rPr lang="fr-CA" sz="2400" dirty="0"/>
              <a:t>Outils qui suscitent le dialogue intérieur:</a:t>
            </a:r>
          </a:p>
          <a:p>
            <a:pPr lvl="1">
              <a:spcAft>
                <a:spcPts val="600"/>
              </a:spcAft>
            </a:pPr>
            <a:r>
              <a:rPr lang="fr-FR" sz="2200" dirty="0"/>
              <a:t>Questions cognitives, métacognitives, stratégiques, procédurales </a:t>
            </a:r>
          </a:p>
          <a:p>
            <a:pPr lvl="1">
              <a:spcAft>
                <a:spcPts val="600"/>
              </a:spcAft>
            </a:pPr>
            <a:r>
              <a:rPr lang="fr-FR" sz="2200" dirty="0"/>
              <a:t>Guidance du processus, rétroaction pour fins d’autoévaluation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4EDC-226A-4544-8FA3-DBDC2CA2B50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7736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C7060-7338-4D91-96AB-BE1DF94B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4337"/>
            <a:ext cx="10058400" cy="1450757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CA" dirty="0"/>
              <a:t>Les OÉN développés pour ce projet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AC1A57C-8D08-4CDA-BF1C-D19AD433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337"/>
            <a:ext cx="12178062" cy="633777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B12FCCF-D60E-4FB7-B8F2-D36765CFE11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25149"/>
            <a:ext cx="12507171" cy="875947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B84C6E4-E7CE-4E63-9479-DFCBA5DFC2FE}"/>
              </a:ext>
            </a:extLst>
          </p:cNvPr>
          <p:cNvPicPr/>
          <p:nvPr/>
        </p:nvPicPr>
        <p:blipFill rotWithShape="1">
          <a:blip r:embed="rId5"/>
          <a:srcRect b="25829"/>
          <a:stretch/>
        </p:blipFill>
        <p:spPr bwMode="auto">
          <a:xfrm>
            <a:off x="0" y="425149"/>
            <a:ext cx="12649301" cy="7354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390640" y="2962729"/>
            <a:ext cx="838199" cy="767687"/>
          </a:xfrm>
        </p:spPr>
        <p:txBody>
          <a:bodyPr/>
          <a:lstStyle/>
          <a:p>
            <a:fld id="{C9A7684A-10B3-468E-8806-D5C613C02E54}" type="slidenum">
              <a:rPr lang="fr-CA" smtClean="0"/>
              <a:t>6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6883C1-DCDE-4C79-91A7-DC3698B263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7"/>
          <a:stretch/>
        </p:blipFill>
        <p:spPr bwMode="auto">
          <a:xfrm>
            <a:off x="0" y="531975"/>
            <a:ext cx="12507171" cy="5794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0D6CB8A-D43A-4101-8448-0ADCBEA6AB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6"/>
          <a:stretch/>
        </p:blipFill>
        <p:spPr>
          <a:xfrm>
            <a:off x="2470958" y="495424"/>
            <a:ext cx="9449029" cy="72139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43AA12A-AAE1-4FB6-ACDF-8772A44574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4337"/>
            <a:ext cx="12620003" cy="8049970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F6C844B-798D-472A-BF6E-8D7DC4C0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39" y="2431222"/>
            <a:ext cx="11139174" cy="129919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CA" sz="2400" dirty="0"/>
              <a:t>Autonomie des étudiants</a:t>
            </a:r>
          </a:p>
          <a:p>
            <a:pPr>
              <a:lnSpc>
                <a:spcPct val="110000"/>
              </a:lnSpc>
            </a:pPr>
            <a:r>
              <a:rPr lang="fr-CA" sz="2400" dirty="0"/>
              <a:t>Présentation des OÉN par les enseignants</a:t>
            </a:r>
          </a:p>
        </p:txBody>
      </p:sp>
    </p:spTree>
    <p:extLst>
      <p:ext uri="{BB962C8B-B14F-4D97-AF65-F5344CB8AC3E}">
        <p14:creationId xmlns:p14="http://schemas.microsoft.com/office/powerpoint/2010/main" val="1144986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0013 -0.371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C973B-6310-4C61-8B05-CCF09EE5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828000"/>
            <a:ext cx="10012018" cy="752211"/>
          </a:xfrm>
        </p:spPr>
        <p:txBody>
          <a:bodyPr anchor="ctr"/>
          <a:lstStyle/>
          <a:p>
            <a:r>
              <a:rPr lang="fr-FR" sz="3200" dirty="0"/>
              <a:t>Les objectifs de la recherche, les méthodes de collecte et d’analyse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37BD7E-A6FD-446B-A00E-6DD2E5AB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2247900"/>
            <a:ext cx="11464128" cy="46101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2000" b="1" dirty="0">
                <a:solidFill>
                  <a:schemeClr val="accent1">
                    <a:lumMod val="75000"/>
                  </a:schemeClr>
                </a:solidFill>
              </a:rPr>
              <a:t>Objectifs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A" sz="2000" dirty="0"/>
              <a:t>Comprendre l’influence des OÉN sur le développement de la RPC et des compétences métacognitives;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A" sz="2000" dirty="0"/>
              <a:t>Comprendre l’influence des OÉN </a:t>
            </a:r>
            <a:r>
              <a:rPr lang="fr-CA" sz="2000" i="1" dirty="0"/>
              <a:t>durant </a:t>
            </a:r>
            <a:r>
              <a:rPr lang="fr-CA" sz="2000" dirty="0"/>
              <a:t>le processus de RPC;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A" sz="2000" dirty="0"/>
              <a:t>Comprendre les perceptions des étudiants à l’égard de leur intention d’utilisation;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2000" b="1" dirty="0">
                <a:solidFill>
                  <a:schemeClr val="accent1">
                    <a:lumMod val="75000"/>
                  </a:schemeClr>
                </a:solidFill>
              </a:rPr>
              <a:t>Méthodologie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A" sz="2000" dirty="0"/>
              <a:t>Questionnaires, groupes de discussion et entretiens;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A" sz="2000" dirty="0"/>
              <a:t>Collecte de données : hiver et été 2020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2000" b="1" dirty="0">
                <a:solidFill>
                  <a:schemeClr val="accent1">
                    <a:lumMod val="75000"/>
                  </a:schemeClr>
                </a:solidFill>
              </a:rPr>
              <a:t>Analyses effectuées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A" sz="2000" dirty="0"/>
              <a:t>Analyses factorielles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sz="2000" dirty="0"/>
              <a:t>Analyse de contenu systématique (Miles et Huberman, 2003)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9179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D0100-2DB4-4E14-AD1D-79887A7488B7}"/>
              </a:ext>
            </a:extLst>
          </p:cNvPr>
          <p:cNvSpPr txBox="1">
            <a:spLocks/>
          </p:cNvSpPr>
          <p:nvPr/>
        </p:nvSpPr>
        <p:spPr>
          <a:xfrm>
            <a:off x="0" y="40233"/>
            <a:ext cx="12192000" cy="6776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2800" dirty="0">
                <a:solidFill>
                  <a:schemeClr val="tx2"/>
                </a:solidFill>
              </a:rPr>
              <a:t>Déterminants de l’intention d’utilisation (TAM, TAM2 et TAM3)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64AA8C-6D2E-4E55-9758-D1862BEA5C59}"/>
              </a:ext>
            </a:extLst>
          </p:cNvPr>
          <p:cNvSpPr/>
          <p:nvPr/>
        </p:nvSpPr>
        <p:spPr>
          <a:xfrm>
            <a:off x="5333386" y="1948256"/>
            <a:ext cx="2028092" cy="7033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 d’utilité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AC9FF-D991-4616-8DB2-B10A8DAFF2FF}"/>
              </a:ext>
            </a:extLst>
          </p:cNvPr>
          <p:cNvSpPr/>
          <p:nvPr/>
        </p:nvSpPr>
        <p:spPr>
          <a:xfrm>
            <a:off x="5333386" y="3217980"/>
            <a:ext cx="2028092" cy="7033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 de la facilité d’utilisation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E23A6-E037-49B3-B5CB-85AE3A2CCF1B}"/>
              </a:ext>
            </a:extLst>
          </p:cNvPr>
          <p:cNvSpPr/>
          <p:nvPr/>
        </p:nvSpPr>
        <p:spPr>
          <a:xfrm>
            <a:off x="8153952" y="2672640"/>
            <a:ext cx="1354015" cy="9290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Intention</a:t>
            </a:r>
          </a:p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d’utilisation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5A0A89-EF08-4F3D-81CD-BBC488F6A2C5}"/>
              </a:ext>
            </a:extLst>
          </p:cNvPr>
          <p:cNvSpPr/>
          <p:nvPr/>
        </p:nvSpPr>
        <p:spPr>
          <a:xfrm>
            <a:off x="10383317" y="2672640"/>
            <a:ext cx="1354015" cy="9290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Utilisation réelle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13CC5-0386-4E60-8EFD-316298038731}"/>
              </a:ext>
            </a:extLst>
          </p:cNvPr>
          <p:cNvSpPr/>
          <p:nvPr/>
        </p:nvSpPr>
        <p:spPr>
          <a:xfrm>
            <a:off x="1119633" y="4008404"/>
            <a:ext cx="270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 sociale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2DC83B4-0909-4CAC-B8FF-2FEA4627A696}"/>
              </a:ext>
            </a:extLst>
          </p:cNvPr>
          <p:cNvCxnSpPr>
            <a:cxnSpLocks/>
          </p:cNvCxnSpPr>
          <p:nvPr/>
        </p:nvCxnSpPr>
        <p:spPr>
          <a:xfrm flipV="1">
            <a:off x="6318289" y="2721342"/>
            <a:ext cx="0" cy="49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CCB122D-C537-4318-864B-D9C489869760}"/>
              </a:ext>
            </a:extLst>
          </p:cNvPr>
          <p:cNvCxnSpPr>
            <a:cxnSpLocks/>
          </p:cNvCxnSpPr>
          <p:nvPr/>
        </p:nvCxnSpPr>
        <p:spPr>
          <a:xfrm>
            <a:off x="9507967" y="3139930"/>
            <a:ext cx="828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4661301-BBED-4B2E-B5D3-9E82050057B4}"/>
              </a:ext>
            </a:extLst>
          </p:cNvPr>
          <p:cNvSpPr/>
          <p:nvPr/>
        </p:nvSpPr>
        <p:spPr>
          <a:xfrm>
            <a:off x="1103407" y="1821935"/>
            <a:ext cx="270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Pertinence pour la tâche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27CE6-C674-4D14-B5D5-ED7CCBF5FF08}"/>
              </a:ext>
            </a:extLst>
          </p:cNvPr>
          <p:cNvSpPr/>
          <p:nvPr/>
        </p:nvSpPr>
        <p:spPr>
          <a:xfrm>
            <a:off x="1103407" y="2529070"/>
            <a:ext cx="270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Qualité de la lettre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76AF3E9-A5EA-4254-AD7E-535585DC205D}"/>
              </a:ext>
            </a:extLst>
          </p:cNvPr>
          <p:cNvCxnSpPr>
            <a:cxnSpLocks/>
          </p:cNvCxnSpPr>
          <p:nvPr/>
        </p:nvCxnSpPr>
        <p:spPr>
          <a:xfrm>
            <a:off x="3813397" y="2004532"/>
            <a:ext cx="14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7E1AFC2-0DB7-40D5-AF5E-6198D5F0F75B}"/>
              </a:ext>
            </a:extLst>
          </p:cNvPr>
          <p:cNvSpPr/>
          <p:nvPr/>
        </p:nvSpPr>
        <p:spPr>
          <a:xfrm>
            <a:off x="1103407" y="3261784"/>
            <a:ext cx="270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Démonstrabilité de résultats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B19AA-63BF-4AB2-BA84-7122D0A509A4}"/>
              </a:ext>
            </a:extLst>
          </p:cNvPr>
          <p:cNvSpPr/>
          <p:nvPr/>
        </p:nvSpPr>
        <p:spPr>
          <a:xfrm>
            <a:off x="3330555" y="4910018"/>
            <a:ext cx="270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initiale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6EA06D-BAD5-4C7A-9645-CAF8C416901D}"/>
              </a:ext>
            </a:extLst>
          </p:cNvPr>
          <p:cNvSpPr/>
          <p:nvPr/>
        </p:nvSpPr>
        <p:spPr>
          <a:xfrm>
            <a:off x="7006030" y="5717112"/>
            <a:ext cx="270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Autoefficacité avec le numérique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E32C61-8023-4851-9A81-A0951574805A}"/>
              </a:ext>
            </a:extLst>
          </p:cNvPr>
          <p:cNvSpPr/>
          <p:nvPr/>
        </p:nvSpPr>
        <p:spPr>
          <a:xfrm>
            <a:off x="7010324" y="4906749"/>
            <a:ext cx="270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Anxiété envers le numérique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EF897E-B1CF-451C-992B-B654B774A50D}"/>
              </a:ext>
            </a:extLst>
          </p:cNvPr>
          <p:cNvSpPr/>
          <p:nvPr/>
        </p:nvSpPr>
        <p:spPr>
          <a:xfrm>
            <a:off x="3330555" y="5717112"/>
            <a:ext cx="270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Caractère agréable des outils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96C80-CFCA-4BC1-BD09-0F188FE37B23}"/>
              </a:ext>
            </a:extLst>
          </p:cNvPr>
          <p:cNvSpPr/>
          <p:nvPr/>
        </p:nvSpPr>
        <p:spPr>
          <a:xfrm>
            <a:off x="1013697" y="825762"/>
            <a:ext cx="144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Facilitation de la tâche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1D2381-1D12-4EB0-BC2E-B5FE9E87EA76}"/>
              </a:ext>
            </a:extLst>
          </p:cNvPr>
          <p:cNvSpPr/>
          <p:nvPr/>
        </p:nvSpPr>
        <p:spPr>
          <a:xfrm>
            <a:off x="2692962" y="825762"/>
            <a:ext cx="144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Efficacité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0ED2751-3758-48F6-A114-9E404F1CBA42}"/>
              </a:ext>
            </a:extLst>
          </p:cNvPr>
          <p:cNvCxnSpPr>
            <a:cxnSpLocks/>
          </p:cNvCxnSpPr>
          <p:nvPr/>
        </p:nvCxnSpPr>
        <p:spPr>
          <a:xfrm>
            <a:off x="1720864" y="1379732"/>
            <a:ext cx="7893" cy="38155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6A0564A4-A952-4976-8919-B1A1D5DC6EC8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803407" y="2176151"/>
            <a:ext cx="1438349" cy="622919"/>
          </a:xfrm>
          <a:prstGeom prst="bent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FE698160-B73E-44EC-8757-3171827E6146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803407" y="2348117"/>
            <a:ext cx="1421371" cy="1183667"/>
          </a:xfrm>
          <a:prstGeom prst="bentConnector3">
            <a:avLst>
              <a:gd name="adj1" fmla="val 61538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F66D0A8-EDD7-4405-8328-D034C3C8F41F}"/>
              </a:ext>
            </a:extLst>
          </p:cNvPr>
          <p:cNvCxnSpPr>
            <a:stCxn id="7" idx="3"/>
          </p:cNvCxnSpPr>
          <p:nvPr/>
        </p:nvCxnSpPr>
        <p:spPr>
          <a:xfrm>
            <a:off x="3819633" y="4278404"/>
            <a:ext cx="1059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75369E06-D820-4024-BB1F-1A9E9BAEBA6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82545" y="3251689"/>
            <a:ext cx="1725024" cy="335888"/>
          </a:xfrm>
          <a:prstGeom prst="bentConnector3">
            <a:avLst>
              <a:gd name="adj1" fmla="val 100247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4AF63A7-C50F-43FA-8212-3E35E1A54ECA}"/>
              </a:ext>
            </a:extLst>
          </p:cNvPr>
          <p:cNvCxnSpPr>
            <a:cxnSpLocks/>
          </p:cNvCxnSpPr>
          <p:nvPr/>
        </p:nvCxnSpPr>
        <p:spPr>
          <a:xfrm>
            <a:off x="3405069" y="1367700"/>
            <a:ext cx="7893" cy="38155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3FCCA599-5890-42B1-A3A8-DA3B34149C38}"/>
              </a:ext>
            </a:extLst>
          </p:cNvPr>
          <p:cNvGrpSpPr/>
          <p:nvPr/>
        </p:nvGrpSpPr>
        <p:grpSpPr>
          <a:xfrm>
            <a:off x="7361478" y="2292291"/>
            <a:ext cx="738379" cy="1319230"/>
            <a:chOff x="7361478" y="2292291"/>
            <a:chExt cx="738379" cy="1319230"/>
          </a:xfrm>
        </p:grpSpPr>
        <p:cxnSp>
          <p:nvCxnSpPr>
            <p:cNvPr id="26" name="Connecteur : en angle 25">
              <a:extLst>
                <a:ext uri="{FF2B5EF4-FFF2-40B4-BE49-F238E27FC236}">
                  <a16:creationId xmlns:a16="http://schemas.microsoft.com/office/drawing/2014/main" id="{FACAA8EA-4B7E-4503-904E-8920BC814A1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546885" y="2356357"/>
              <a:ext cx="617038" cy="488905"/>
            </a:xfrm>
            <a:prstGeom prst="bentConnector3">
              <a:avLst>
                <a:gd name="adj1" fmla="val 99934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88C3B4B-C51D-4F7D-8B8A-CDDCFBB92D86}"/>
                </a:ext>
              </a:extLst>
            </p:cNvPr>
            <p:cNvCxnSpPr/>
            <p:nvPr/>
          </p:nvCxnSpPr>
          <p:spPr>
            <a:xfrm>
              <a:off x="7361478" y="2299948"/>
              <a:ext cx="25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C7FC1B6D-F49B-4F98-BAE6-FF0BFB51026F}"/>
                </a:ext>
              </a:extLst>
            </p:cNvPr>
            <p:cNvCxnSpPr/>
            <p:nvPr/>
          </p:nvCxnSpPr>
          <p:spPr>
            <a:xfrm>
              <a:off x="7372591" y="3611520"/>
              <a:ext cx="25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 : en angle 28">
              <a:extLst>
                <a:ext uri="{FF2B5EF4-FFF2-40B4-BE49-F238E27FC236}">
                  <a16:creationId xmlns:a16="http://schemas.microsoft.com/office/drawing/2014/main" id="{E176A2BD-06DA-43C4-A60B-BF1B60D871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4591" y="3233103"/>
              <a:ext cx="475266" cy="378418"/>
            </a:xfrm>
            <a:prstGeom prst="bentConnector3">
              <a:avLst>
                <a:gd name="adj1" fmla="val 565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828814B4-8F1A-4804-9C75-455A15B0EEC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466393" y="4578217"/>
            <a:ext cx="1262104" cy="95079"/>
          </a:xfrm>
          <a:prstGeom prst="bentConnector3">
            <a:avLst>
              <a:gd name="adj1" fmla="val -816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718CE31E-680D-4F6B-A9C3-B2E7CF5989DB}"/>
              </a:ext>
            </a:extLst>
          </p:cNvPr>
          <p:cNvCxnSpPr>
            <a:cxnSpLocks/>
          </p:cNvCxnSpPr>
          <p:nvPr/>
        </p:nvCxnSpPr>
        <p:spPr>
          <a:xfrm flipV="1">
            <a:off x="6030555" y="3994347"/>
            <a:ext cx="287735" cy="1992408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id="{1C98BF37-C651-4C88-82D7-87A74ADEFC27}"/>
              </a:ext>
            </a:extLst>
          </p:cNvPr>
          <p:cNvCxnSpPr>
            <a:cxnSpLocks/>
          </p:cNvCxnSpPr>
          <p:nvPr/>
        </p:nvCxnSpPr>
        <p:spPr>
          <a:xfrm flipH="1" flipV="1">
            <a:off x="6705161" y="3994347"/>
            <a:ext cx="287735" cy="1992408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ngle 32">
            <a:extLst>
              <a:ext uri="{FF2B5EF4-FFF2-40B4-BE49-F238E27FC236}">
                <a16:creationId xmlns:a16="http://schemas.microsoft.com/office/drawing/2014/main" id="{9C6A5DEC-BA81-4EBE-B3CC-0A73D9F15DA2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14304" y="4578217"/>
            <a:ext cx="1262104" cy="95079"/>
          </a:xfrm>
          <a:prstGeom prst="bentConnector3">
            <a:avLst>
              <a:gd name="adj1" fmla="val -816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55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61" y="861391"/>
            <a:ext cx="10880035" cy="1323009"/>
          </a:xfrm>
        </p:spPr>
        <p:txBody>
          <a:bodyPr anchor="ctr"/>
          <a:lstStyle/>
          <a:p>
            <a:pPr algn="ctr">
              <a:spcAft>
                <a:spcPts val="1800"/>
              </a:spcAft>
            </a:pPr>
            <a:r>
              <a:rPr lang="fr-CA" dirty="0"/>
              <a:t>Résultats</a:t>
            </a:r>
            <a:endParaRPr lang="fr-CA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84A-10B3-468E-8806-D5C613C02E54}" type="slidenum">
              <a:rPr lang="fr-CA" smtClean="0"/>
              <a:t>9</a:t>
            </a:fld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A901A8-3169-47E4-B8CD-6E3246127DB6}"/>
              </a:ext>
            </a:extLst>
          </p:cNvPr>
          <p:cNvSpPr txBox="1"/>
          <p:nvPr/>
        </p:nvSpPr>
        <p:spPr>
          <a:xfrm>
            <a:off x="508000" y="2559734"/>
            <a:ext cx="1115060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3600" dirty="0">
                <a:solidFill>
                  <a:schemeClr val="bg2"/>
                </a:solidFill>
              </a:rPr>
              <a:t>Intention d’utilisation des OÉN</a:t>
            </a:r>
            <a:br>
              <a:rPr lang="fr-CA" sz="4000" dirty="0">
                <a:solidFill>
                  <a:schemeClr val="bg2"/>
                </a:solidFill>
              </a:rPr>
            </a:br>
            <a:r>
              <a:rPr lang="fr-CA" sz="2800" dirty="0">
                <a:solidFill>
                  <a:schemeClr val="bg2"/>
                </a:solidFill>
                <a:latin typeface="Segoe Print" panose="02000600000000000000" pitchFamily="2" charset="0"/>
              </a:rPr>
              <a:t>Utilité, pertinence et facilité d’utilisation</a:t>
            </a:r>
            <a:endParaRPr lang="fr-CA" sz="4000" dirty="0">
              <a:solidFill>
                <a:schemeClr val="bg2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3287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Générale">
  <a:themeElements>
    <a:clrScheme name="Personnalisé 6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AD84C6"/>
      </a:hlink>
      <a:folHlink>
        <a:srgbClr val="8C8C8C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Générale" id="{1F6034D4-051E-4A9C-9394-488CB45EE92A}" vid="{6F9290BD-B5A1-4C8C-B7BB-FECB7A8FE95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PrésentationGénérale</Template>
  <TotalTime>1212</TotalTime>
  <Words>1547</Words>
  <Application>Microsoft Office PowerPoint</Application>
  <PresentationFormat>Grand écran</PresentationFormat>
  <Paragraphs>162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Segoe Print</vt:lpstr>
      <vt:lpstr>Times New Roman</vt:lpstr>
      <vt:lpstr>Wingdings 3</vt:lpstr>
      <vt:lpstr>PrésentationGénérale</vt:lpstr>
      <vt:lpstr>Présentation PowerPoint</vt:lpstr>
      <vt:lpstr>Plan de la présentation</vt:lpstr>
      <vt:lpstr>La résolution de problèmes complexes,  les compétences métacognitives et l’échafaudage</vt:lpstr>
      <vt:lpstr>L’échafaudage  Wood, Bruner et Ross (1976); Bruner (1983)</vt:lpstr>
      <vt:lpstr>L’échafaudage en enseignement supérieur Belland (2014); Belland et al. (2017), Doo et al. (2020)</vt:lpstr>
      <vt:lpstr>Les OÉN développés pour ce projet</vt:lpstr>
      <vt:lpstr>Les objectifs de la recherche, les méthodes de collecte et d’analyse de données</vt:lpstr>
      <vt:lpstr>Présentation PowerPoint</vt:lpstr>
      <vt:lpstr>Résultats</vt:lpstr>
      <vt:lpstr>Perception d’utilité et de facilité d’utilisation</vt:lpstr>
      <vt:lpstr>Résultats qualitatifs</vt:lpstr>
      <vt:lpstr>Résultats</vt:lpstr>
      <vt:lpstr>Résultats qualitatifs</vt:lpstr>
      <vt:lpstr>Discussion et recommandations</vt:lpstr>
      <vt:lpstr>L’importance du rôle et des responsabilités de l’enseignant</vt:lpstr>
      <vt:lpstr>Conclusion – Pistes de recherches futures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Tremblay</dc:creator>
  <cp:lastModifiedBy>Chantal Tremblay</cp:lastModifiedBy>
  <cp:revision>47</cp:revision>
  <dcterms:created xsi:type="dcterms:W3CDTF">2020-10-08T14:35:49Z</dcterms:created>
  <dcterms:modified xsi:type="dcterms:W3CDTF">2021-11-19T15:41:28Z</dcterms:modified>
</cp:coreProperties>
</file>