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61" r:id="rId4"/>
    <p:sldId id="263" r:id="rId5"/>
    <p:sldId id="264" r:id="rId6"/>
    <p:sldId id="276" r:id="rId7"/>
    <p:sldId id="277" r:id="rId8"/>
    <p:sldId id="265" r:id="rId9"/>
    <p:sldId id="266" r:id="rId10"/>
    <p:sldId id="267" r:id="rId11"/>
    <p:sldId id="259" r:id="rId12"/>
    <p:sldId id="275" r:id="rId13"/>
    <p:sldId id="269" r:id="rId14"/>
    <p:sldId id="273" r:id="rId15"/>
    <p:sldId id="270" r:id="rId16"/>
    <p:sldId id="274" r:id="rId17"/>
    <p:sldId id="271" r:id="rId18"/>
    <p:sldId id="278" r:id="rId19"/>
    <p:sldId id="268" r:id="rId20"/>
    <p:sldId id="272" r:id="rId21"/>
    <p:sldId id="279" r:id="rId22"/>
  </p:sldIdLst>
  <p:sldSz cx="12192000" cy="6858000"/>
  <p:notesSz cx="6858000" cy="9144000"/>
  <p:defaultTextStyle>
    <a:defPPr>
      <a:defRPr lang="fr-C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DA4CEF9-7FE0-E4CB-6A59-00E15E459A39}" v="21" dt="2021-11-18T18:29:22.003"/>
    <p1510:client id="{A10F1830-F186-1C41-869E-863BB685F8AB}" v="56" dt="2021-11-19T15:49:51.831"/>
    <p1510:client id="{D1E6902F-4CA1-72DF-1491-1F954C63200B}" v="63" dt="2021-11-18T18:28:00.149"/>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ata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_rels/drawing1.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diagrams/_rels/drawing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svg"/><Relationship Id="rId1" Type="http://schemas.openxmlformats.org/officeDocument/2006/relationships/image" Target="../media/image13.png"/><Relationship Id="rId4" Type="http://schemas.openxmlformats.org/officeDocument/2006/relationships/image" Target="../media/image16.svg"/></Relationships>
</file>

<file path=ppt/diagrams/colors1.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CADF9B-8E76-45D2-AF32-3440CAB397F5}" type="doc">
      <dgm:prSet loTypeId="urn:microsoft.com/office/officeart/2018/5/layout/IconCircleLabelList" loCatId="icon" qsTypeId="urn:microsoft.com/office/officeart/2005/8/quickstyle/simple1" qsCatId="simple" csTypeId="urn:microsoft.com/office/officeart/2018/5/colors/Iconchunking_coloredtext_colorful1" csCatId="colorful" phldr="1"/>
      <dgm:spPr/>
      <dgm:t>
        <a:bodyPr/>
        <a:lstStyle/>
        <a:p>
          <a:endParaRPr lang="en-US"/>
        </a:p>
      </dgm:t>
    </dgm:pt>
    <dgm:pt modelId="{8DBB5D67-90E1-45D2-93E9-C13B0D8C4F24}">
      <dgm:prSet/>
      <dgm:spPr/>
      <dgm:t>
        <a:bodyPr/>
        <a:lstStyle/>
        <a:p>
          <a:pPr>
            <a:defRPr cap="all"/>
          </a:pPr>
          <a:r>
            <a:rPr lang="es-ES"/>
            <a:t>Contexte introductif</a:t>
          </a:r>
          <a:endParaRPr lang="en-US"/>
        </a:p>
      </dgm:t>
    </dgm:pt>
    <dgm:pt modelId="{F9959EEF-ED6E-4D89-A5A4-24D15863F8C6}" type="parTrans" cxnId="{873882A5-DA9F-44D9-92D4-B8109D39A8BA}">
      <dgm:prSet/>
      <dgm:spPr/>
      <dgm:t>
        <a:bodyPr/>
        <a:lstStyle/>
        <a:p>
          <a:endParaRPr lang="en-US"/>
        </a:p>
      </dgm:t>
    </dgm:pt>
    <dgm:pt modelId="{28138059-2EDC-457D-98DE-BA04FA5AF3AB}" type="sibTrans" cxnId="{873882A5-DA9F-44D9-92D4-B8109D39A8BA}">
      <dgm:prSet/>
      <dgm:spPr/>
      <dgm:t>
        <a:bodyPr/>
        <a:lstStyle/>
        <a:p>
          <a:endParaRPr lang="en-US"/>
        </a:p>
      </dgm:t>
    </dgm:pt>
    <dgm:pt modelId="{64768CDC-8433-4767-857D-1DB7C72202F8}">
      <dgm:prSet/>
      <dgm:spPr/>
      <dgm:t>
        <a:bodyPr/>
        <a:lstStyle/>
        <a:p>
          <a:pPr>
            <a:defRPr cap="all"/>
          </a:pPr>
          <a:r>
            <a:rPr lang="es-ES"/>
            <a:t>Objectifs de la communication</a:t>
          </a:r>
          <a:endParaRPr lang="en-US"/>
        </a:p>
      </dgm:t>
    </dgm:pt>
    <dgm:pt modelId="{82BD6DB4-DCA5-466A-9317-F08895614E4E}" type="parTrans" cxnId="{957FDF8A-3EEA-4842-94CE-B40C5BD85A81}">
      <dgm:prSet/>
      <dgm:spPr/>
      <dgm:t>
        <a:bodyPr/>
        <a:lstStyle/>
        <a:p>
          <a:endParaRPr lang="en-US"/>
        </a:p>
      </dgm:t>
    </dgm:pt>
    <dgm:pt modelId="{2C21E9CB-C5C3-49AE-B609-364850B3F1D7}" type="sibTrans" cxnId="{957FDF8A-3EEA-4842-94CE-B40C5BD85A81}">
      <dgm:prSet/>
      <dgm:spPr/>
      <dgm:t>
        <a:bodyPr/>
        <a:lstStyle/>
        <a:p>
          <a:endParaRPr lang="en-US"/>
        </a:p>
      </dgm:t>
    </dgm:pt>
    <dgm:pt modelId="{08AA66D7-F5B1-44C4-A9C7-36D285D9582C}">
      <dgm:prSet/>
      <dgm:spPr/>
      <dgm:t>
        <a:bodyPr/>
        <a:lstStyle/>
        <a:p>
          <a:pPr>
            <a:defRPr cap="all"/>
          </a:pPr>
          <a:r>
            <a:rPr lang="es-ES"/>
            <a:t>Cadre théorique</a:t>
          </a:r>
          <a:endParaRPr lang="en-US"/>
        </a:p>
      </dgm:t>
    </dgm:pt>
    <dgm:pt modelId="{337D8666-B65C-4402-89D3-E9027CF07AF0}" type="parTrans" cxnId="{5F3D25A4-DA8F-49AA-B601-EF2E5F611A66}">
      <dgm:prSet/>
      <dgm:spPr/>
      <dgm:t>
        <a:bodyPr/>
        <a:lstStyle/>
        <a:p>
          <a:endParaRPr lang="en-US"/>
        </a:p>
      </dgm:t>
    </dgm:pt>
    <dgm:pt modelId="{748B722F-8151-4503-81C6-B5B342B86DE5}" type="sibTrans" cxnId="{5F3D25A4-DA8F-49AA-B601-EF2E5F611A66}">
      <dgm:prSet/>
      <dgm:spPr/>
      <dgm:t>
        <a:bodyPr/>
        <a:lstStyle/>
        <a:p>
          <a:endParaRPr lang="en-US"/>
        </a:p>
      </dgm:t>
    </dgm:pt>
    <dgm:pt modelId="{FC574F73-E1F6-494C-9C4E-36C083A8E383}">
      <dgm:prSet/>
      <dgm:spPr/>
      <dgm:t>
        <a:bodyPr/>
        <a:lstStyle/>
        <a:p>
          <a:pPr>
            <a:defRPr cap="all"/>
          </a:pPr>
          <a:r>
            <a:rPr lang="fr-CA"/>
            <a:t>Méthodologie</a:t>
          </a:r>
          <a:endParaRPr lang="en-US"/>
        </a:p>
      </dgm:t>
    </dgm:pt>
    <dgm:pt modelId="{1DBE6341-529F-4AB8-B62D-FB06E447F732}" type="parTrans" cxnId="{21B93F5E-5CA5-4E94-9673-B32E28927C80}">
      <dgm:prSet/>
      <dgm:spPr/>
      <dgm:t>
        <a:bodyPr/>
        <a:lstStyle/>
        <a:p>
          <a:endParaRPr lang="en-US"/>
        </a:p>
      </dgm:t>
    </dgm:pt>
    <dgm:pt modelId="{5F3CA8EF-4B43-4FB0-820B-42E391EFE771}" type="sibTrans" cxnId="{21B93F5E-5CA5-4E94-9673-B32E28927C80}">
      <dgm:prSet/>
      <dgm:spPr/>
      <dgm:t>
        <a:bodyPr/>
        <a:lstStyle/>
        <a:p>
          <a:endParaRPr lang="en-US"/>
        </a:p>
      </dgm:t>
    </dgm:pt>
    <dgm:pt modelId="{BD3DFC0A-8BA4-4923-9C6E-27F062B28494}">
      <dgm:prSet/>
      <dgm:spPr/>
      <dgm:t>
        <a:bodyPr/>
        <a:lstStyle/>
        <a:p>
          <a:pPr>
            <a:defRPr cap="all"/>
          </a:pPr>
          <a:r>
            <a:rPr lang="fr-CA"/>
            <a:t>Résultats préliminaires</a:t>
          </a:r>
          <a:endParaRPr lang="en-US"/>
        </a:p>
      </dgm:t>
    </dgm:pt>
    <dgm:pt modelId="{19AB1A0C-A674-414E-BA99-9532DB8E68FD}" type="parTrans" cxnId="{A7D9905A-552E-48F6-9D12-EC2D96BF6B23}">
      <dgm:prSet/>
      <dgm:spPr/>
      <dgm:t>
        <a:bodyPr/>
        <a:lstStyle/>
        <a:p>
          <a:endParaRPr lang="en-US"/>
        </a:p>
      </dgm:t>
    </dgm:pt>
    <dgm:pt modelId="{1132AF9C-EBD6-4D88-9C5C-17BCF1D6C5D5}" type="sibTrans" cxnId="{A7D9905A-552E-48F6-9D12-EC2D96BF6B23}">
      <dgm:prSet/>
      <dgm:spPr/>
      <dgm:t>
        <a:bodyPr/>
        <a:lstStyle/>
        <a:p>
          <a:endParaRPr lang="en-US"/>
        </a:p>
      </dgm:t>
    </dgm:pt>
    <dgm:pt modelId="{F9FAE534-9FAF-4F54-B515-0ECFA381DA6F}" type="pres">
      <dgm:prSet presAssocID="{5FCADF9B-8E76-45D2-AF32-3440CAB397F5}" presName="root" presStyleCnt="0">
        <dgm:presLayoutVars>
          <dgm:dir/>
          <dgm:resizeHandles val="exact"/>
        </dgm:presLayoutVars>
      </dgm:prSet>
      <dgm:spPr/>
    </dgm:pt>
    <dgm:pt modelId="{751F05E0-44F5-45DD-9F12-D6B89D8BA5DE}" type="pres">
      <dgm:prSet presAssocID="{8DBB5D67-90E1-45D2-93E9-C13B0D8C4F24}" presName="compNode" presStyleCnt="0"/>
      <dgm:spPr/>
    </dgm:pt>
    <dgm:pt modelId="{49D672A5-835F-41C4-B443-2A06CDAA4C32}" type="pres">
      <dgm:prSet presAssocID="{8DBB5D67-90E1-45D2-93E9-C13B0D8C4F24}" presName="iconBgRect" presStyleLbl="bgShp" presStyleIdx="0" presStyleCnt="5"/>
      <dgm:spPr/>
    </dgm:pt>
    <dgm:pt modelId="{07AB261F-A83D-4218-B36D-1E4087D3DBF6}" type="pres">
      <dgm:prSet presAssocID="{8DBB5D67-90E1-45D2-93E9-C13B0D8C4F24}"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Livres"/>
        </a:ext>
      </dgm:extLst>
    </dgm:pt>
    <dgm:pt modelId="{F8EEA9C7-11E2-44AD-B828-C5C215799F7A}" type="pres">
      <dgm:prSet presAssocID="{8DBB5D67-90E1-45D2-93E9-C13B0D8C4F24}" presName="spaceRect" presStyleCnt="0"/>
      <dgm:spPr/>
    </dgm:pt>
    <dgm:pt modelId="{397AD75D-0042-4C7F-B4CE-E01C2D6A14F5}" type="pres">
      <dgm:prSet presAssocID="{8DBB5D67-90E1-45D2-93E9-C13B0D8C4F24}" presName="textRect" presStyleLbl="revTx" presStyleIdx="0" presStyleCnt="5">
        <dgm:presLayoutVars>
          <dgm:chMax val="1"/>
          <dgm:chPref val="1"/>
        </dgm:presLayoutVars>
      </dgm:prSet>
      <dgm:spPr/>
    </dgm:pt>
    <dgm:pt modelId="{876C8B95-826F-46B6-A602-286C3A201974}" type="pres">
      <dgm:prSet presAssocID="{28138059-2EDC-457D-98DE-BA04FA5AF3AB}" presName="sibTrans" presStyleCnt="0"/>
      <dgm:spPr/>
    </dgm:pt>
    <dgm:pt modelId="{434D26BE-857A-4AEB-91D7-1BD86B6E5E05}" type="pres">
      <dgm:prSet presAssocID="{64768CDC-8433-4767-857D-1DB7C72202F8}" presName="compNode" presStyleCnt="0"/>
      <dgm:spPr/>
    </dgm:pt>
    <dgm:pt modelId="{C2EC4117-B311-453A-88F3-8A1136B27F33}" type="pres">
      <dgm:prSet presAssocID="{64768CDC-8433-4767-857D-1DB7C72202F8}" presName="iconBgRect" presStyleLbl="bgShp" presStyleIdx="1" presStyleCnt="5"/>
      <dgm:spPr/>
    </dgm:pt>
    <dgm:pt modelId="{DC0338ED-60D8-4A10-9386-0ADEC5266E44}" type="pres">
      <dgm:prSet presAssocID="{64768CDC-8433-4767-857D-1DB7C72202F8}"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Mille"/>
        </a:ext>
      </dgm:extLst>
    </dgm:pt>
    <dgm:pt modelId="{18E1377B-AF17-42F5-A0D2-ACA8A6A68306}" type="pres">
      <dgm:prSet presAssocID="{64768CDC-8433-4767-857D-1DB7C72202F8}" presName="spaceRect" presStyleCnt="0"/>
      <dgm:spPr/>
    </dgm:pt>
    <dgm:pt modelId="{469CB01A-8C72-410C-B99D-8404C73A7C6D}" type="pres">
      <dgm:prSet presAssocID="{64768CDC-8433-4767-857D-1DB7C72202F8}" presName="textRect" presStyleLbl="revTx" presStyleIdx="1" presStyleCnt="5">
        <dgm:presLayoutVars>
          <dgm:chMax val="1"/>
          <dgm:chPref val="1"/>
        </dgm:presLayoutVars>
      </dgm:prSet>
      <dgm:spPr/>
    </dgm:pt>
    <dgm:pt modelId="{252B37A7-65A5-4616-9E40-5ED2725E5EEA}" type="pres">
      <dgm:prSet presAssocID="{2C21E9CB-C5C3-49AE-B609-364850B3F1D7}" presName="sibTrans" presStyleCnt="0"/>
      <dgm:spPr/>
    </dgm:pt>
    <dgm:pt modelId="{2139C242-21FD-4EDA-BF64-EFF9042E40BB}" type="pres">
      <dgm:prSet presAssocID="{08AA66D7-F5B1-44C4-A9C7-36D285D9582C}" presName="compNode" presStyleCnt="0"/>
      <dgm:spPr/>
    </dgm:pt>
    <dgm:pt modelId="{1A4C0068-A154-4326-B9E6-02EC20C7674E}" type="pres">
      <dgm:prSet presAssocID="{08AA66D7-F5B1-44C4-A9C7-36D285D9582C}" presName="iconBgRect" presStyleLbl="bgShp" presStyleIdx="2" presStyleCnt="5"/>
      <dgm:spPr/>
    </dgm:pt>
    <dgm:pt modelId="{3C506E64-E6B5-4EF1-943F-D7A3A7A3F88C}" type="pres">
      <dgm:prSet presAssocID="{08AA66D7-F5B1-44C4-A9C7-36D285D9582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ead with Gears"/>
        </a:ext>
      </dgm:extLst>
    </dgm:pt>
    <dgm:pt modelId="{21C1A29D-3ECE-4BA7-B2DB-563126659EC5}" type="pres">
      <dgm:prSet presAssocID="{08AA66D7-F5B1-44C4-A9C7-36D285D9582C}" presName="spaceRect" presStyleCnt="0"/>
      <dgm:spPr/>
    </dgm:pt>
    <dgm:pt modelId="{58822844-D4DD-4674-B44A-E1A644D5A0B5}" type="pres">
      <dgm:prSet presAssocID="{08AA66D7-F5B1-44C4-A9C7-36D285D9582C}" presName="textRect" presStyleLbl="revTx" presStyleIdx="2" presStyleCnt="5">
        <dgm:presLayoutVars>
          <dgm:chMax val="1"/>
          <dgm:chPref val="1"/>
        </dgm:presLayoutVars>
      </dgm:prSet>
      <dgm:spPr/>
    </dgm:pt>
    <dgm:pt modelId="{02E816BB-AF33-469C-B3DE-A43240FE1A31}" type="pres">
      <dgm:prSet presAssocID="{748B722F-8151-4503-81C6-B5B342B86DE5}" presName="sibTrans" presStyleCnt="0"/>
      <dgm:spPr/>
    </dgm:pt>
    <dgm:pt modelId="{346E866F-CAE1-4301-8F8E-A4BCDD56519E}" type="pres">
      <dgm:prSet presAssocID="{FC574F73-E1F6-494C-9C4E-36C083A8E383}" presName="compNode" presStyleCnt="0"/>
      <dgm:spPr/>
    </dgm:pt>
    <dgm:pt modelId="{B1DCA06E-62DE-42F4-8669-FC0B840A90AD}" type="pres">
      <dgm:prSet presAssocID="{FC574F73-E1F6-494C-9C4E-36C083A8E383}" presName="iconBgRect" presStyleLbl="bgShp" presStyleIdx="3" presStyleCnt="5"/>
      <dgm:spPr/>
    </dgm:pt>
    <dgm:pt modelId="{EE3DE895-5E5E-495C-89BD-742109BF6284}" type="pres">
      <dgm:prSet presAssocID="{FC574F73-E1F6-494C-9C4E-36C083A8E383}"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Bar chart"/>
        </a:ext>
      </dgm:extLst>
    </dgm:pt>
    <dgm:pt modelId="{7FE5F1DE-D336-4CDB-A269-58C3F47FED7A}" type="pres">
      <dgm:prSet presAssocID="{FC574F73-E1F6-494C-9C4E-36C083A8E383}" presName="spaceRect" presStyleCnt="0"/>
      <dgm:spPr/>
    </dgm:pt>
    <dgm:pt modelId="{9EFD7090-57F9-4539-9B6B-C12308821E24}" type="pres">
      <dgm:prSet presAssocID="{FC574F73-E1F6-494C-9C4E-36C083A8E383}" presName="textRect" presStyleLbl="revTx" presStyleIdx="3" presStyleCnt="5">
        <dgm:presLayoutVars>
          <dgm:chMax val="1"/>
          <dgm:chPref val="1"/>
        </dgm:presLayoutVars>
      </dgm:prSet>
      <dgm:spPr/>
    </dgm:pt>
    <dgm:pt modelId="{935A48EF-0B55-49F8-AA61-B9DC902EB78D}" type="pres">
      <dgm:prSet presAssocID="{5F3CA8EF-4B43-4FB0-820B-42E391EFE771}" presName="sibTrans" presStyleCnt="0"/>
      <dgm:spPr/>
    </dgm:pt>
    <dgm:pt modelId="{7B9A6484-4D80-4603-BFB9-7DF6883C7C96}" type="pres">
      <dgm:prSet presAssocID="{BD3DFC0A-8BA4-4923-9C6E-27F062B28494}" presName="compNode" presStyleCnt="0"/>
      <dgm:spPr/>
    </dgm:pt>
    <dgm:pt modelId="{EBF29C7F-181D-4594-9A9E-656DD65A9AEC}" type="pres">
      <dgm:prSet presAssocID="{BD3DFC0A-8BA4-4923-9C6E-27F062B28494}" presName="iconBgRect" presStyleLbl="bgShp" presStyleIdx="4" presStyleCnt="5"/>
      <dgm:spPr/>
    </dgm:pt>
    <dgm:pt modelId="{CBAFF6CD-761E-454C-86D7-796836136368}" type="pres">
      <dgm:prSet presAssocID="{BD3DFC0A-8BA4-4923-9C6E-27F062B28494}"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oche"/>
        </a:ext>
      </dgm:extLst>
    </dgm:pt>
    <dgm:pt modelId="{5263A6E1-6569-4D34-89EA-61622807C98A}" type="pres">
      <dgm:prSet presAssocID="{BD3DFC0A-8BA4-4923-9C6E-27F062B28494}" presName="spaceRect" presStyleCnt="0"/>
      <dgm:spPr/>
    </dgm:pt>
    <dgm:pt modelId="{50B7BDDC-A944-41EA-B1A6-3A9D1F204187}" type="pres">
      <dgm:prSet presAssocID="{BD3DFC0A-8BA4-4923-9C6E-27F062B28494}" presName="textRect" presStyleLbl="revTx" presStyleIdx="4" presStyleCnt="5">
        <dgm:presLayoutVars>
          <dgm:chMax val="1"/>
          <dgm:chPref val="1"/>
        </dgm:presLayoutVars>
      </dgm:prSet>
      <dgm:spPr/>
    </dgm:pt>
  </dgm:ptLst>
  <dgm:cxnLst>
    <dgm:cxn modelId="{F97F5506-C1FA-4DBC-8A3B-238F381125AD}" type="presOf" srcId="{FC574F73-E1F6-494C-9C4E-36C083A8E383}" destId="{9EFD7090-57F9-4539-9B6B-C12308821E24}" srcOrd="0" destOrd="0" presId="urn:microsoft.com/office/officeart/2018/5/layout/IconCircleLabelList"/>
    <dgm:cxn modelId="{C58DA819-A99B-4873-AC62-5A17F71B33EB}" type="presOf" srcId="{08AA66D7-F5B1-44C4-A9C7-36D285D9582C}" destId="{58822844-D4DD-4674-B44A-E1A644D5A0B5}" srcOrd="0" destOrd="0" presId="urn:microsoft.com/office/officeart/2018/5/layout/IconCircleLabelList"/>
    <dgm:cxn modelId="{21B93F5E-5CA5-4E94-9673-B32E28927C80}" srcId="{5FCADF9B-8E76-45D2-AF32-3440CAB397F5}" destId="{FC574F73-E1F6-494C-9C4E-36C083A8E383}" srcOrd="3" destOrd="0" parTransId="{1DBE6341-529F-4AB8-B62D-FB06E447F732}" sibTransId="{5F3CA8EF-4B43-4FB0-820B-42E391EFE771}"/>
    <dgm:cxn modelId="{DA0ABB6F-69D1-48F1-8EF2-7518C5249F1F}" type="presOf" srcId="{64768CDC-8433-4767-857D-1DB7C72202F8}" destId="{469CB01A-8C72-410C-B99D-8404C73A7C6D}" srcOrd="0" destOrd="0" presId="urn:microsoft.com/office/officeart/2018/5/layout/IconCircleLabelList"/>
    <dgm:cxn modelId="{A7D9905A-552E-48F6-9D12-EC2D96BF6B23}" srcId="{5FCADF9B-8E76-45D2-AF32-3440CAB397F5}" destId="{BD3DFC0A-8BA4-4923-9C6E-27F062B28494}" srcOrd="4" destOrd="0" parTransId="{19AB1A0C-A674-414E-BA99-9532DB8E68FD}" sibTransId="{1132AF9C-EBD6-4D88-9C5C-17BCF1D6C5D5}"/>
    <dgm:cxn modelId="{D57B7E86-06A2-4A49-B23E-72652CC6F897}" type="presOf" srcId="{BD3DFC0A-8BA4-4923-9C6E-27F062B28494}" destId="{50B7BDDC-A944-41EA-B1A6-3A9D1F204187}" srcOrd="0" destOrd="0" presId="urn:microsoft.com/office/officeart/2018/5/layout/IconCircleLabelList"/>
    <dgm:cxn modelId="{957FDF8A-3EEA-4842-94CE-B40C5BD85A81}" srcId="{5FCADF9B-8E76-45D2-AF32-3440CAB397F5}" destId="{64768CDC-8433-4767-857D-1DB7C72202F8}" srcOrd="1" destOrd="0" parTransId="{82BD6DB4-DCA5-466A-9317-F08895614E4E}" sibTransId="{2C21E9CB-C5C3-49AE-B609-364850B3F1D7}"/>
    <dgm:cxn modelId="{F8CADF9B-786D-472D-A4AA-67428787B257}" type="presOf" srcId="{8DBB5D67-90E1-45D2-93E9-C13B0D8C4F24}" destId="{397AD75D-0042-4C7F-B4CE-E01C2D6A14F5}" srcOrd="0" destOrd="0" presId="urn:microsoft.com/office/officeart/2018/5/layout/IconCircleLabelList"/>
    <dgm:cxn modelId="{5F3D25A4-DA8F-49AA-B601-EF2E5F611A66}" srcId="{5FCADF9B-8E76-45D2-AF32-3440CAB397F5}" destId="{08AA66D7-F5B1-44C4-A9C7-36D285D9582C}" srcOrd="2" destOrd="0" parTransId="{337D8666-B65C-4402-89D3-E9027CF07AF0}" sibTransId="{748B722F-8151-4503-81C6-B5B342B86DE5}"/>
    <dgm:cxn modelId="{873882A5-DA9F-44D9-92D4-B8109D39A8BA}" srcId="{5FCADF9B-8E76-45D2-AF32-3440CAB397F5}" destId="{8DBB5D67-90E1-45D2-93E9-C13B0D8C4F24}" srcOrd="0" destOrd="0" parTransId="{F9959EEF-ED6E-4D89-A5A4-24D15863F8C6}" sibTransId="{28138059-2EDC-457D-98DE-BA04FA5AF3AB}"/>
    <dgm:cxn modelId="{A85FF3CB-EF2C-46DD-B580-301748E533AD}" type="presOf" srcId="{5FCADF9B-8E76-45D2-AF32-3440CAB397F5}" destId="{F9FAE534-9FAF-4F54-B515-0ECFA381DA6F}" srcOrd="0" destOrd="0" presId="urn:microsoft.com/office/officeart/2018/5/layout/IconCircleLabelList"/>
    <dgm:cxn modelId="{C4A3B392-57DD-49A0-B30D-F1EFAC859985}" type="presParOf" srcId="{F9FAE534-9FAF-4F54-B515-0ECFA381DA6F}" destId="{751F05E0-44F5-45DD-9F12-D6B89D8BA5DE}" srcOrd="0" destOrd="0" presId="urn:microsoft.com/office/officeart/2018/5/layout/IconCircleLabelList"/>
    <dgm:cxn modelId="{40968AF3-1C94-44A0-B4B8-26B9BE74B109}" type="presParOf" srcId="{751F05E0-44F5-45DD-9F12-D6B89D8BA5DE}" destId="{49D672A5-835F-41C4-B443-2A06CDAA4C32}" srcOrd="0" destOrd="0" presId="urn:microsoft.com/office/officeart/2018/5/layout/IconCircleLabelList"/>
    <dgm:cxn modelId="{AA17DE7F-EAC5-41B5-A8EC-0DD28341870D}" type="presParOf" srcId="{751F05E0-44F5-45DD-9F12-D6B89D8BA5DE}" destId="{07AB261F-A83D-4218-B36D-1E4087D3DBF6}" srcOrd="1" destOrd="0" presId="urn:microsoft.com/office/officeart/2018/5/layout/IconCircleLabelList"/>
    <dgm:cxn modelId="{1F9DA76C-362B-4083-82F7-CC9DCB552521}" type="presParOf" srcId="{751F05E0-44F5-45DD-9F12-D6B89D8BA5DE}" destId="{F8EEA9C7-11E2-44AD-B828-C5C215799F7A}" srcOrd="2" destOrd="0" presId="urn:microsoft.com/office/officeart/2018/5/layout/IconCircleLabelList"/>
    <dgm:cxn modelId="{B267ADD9-3D6A-42E8-9374-E46827378076}" type="presParOf" srcId="{751F05E0-44F5-45DD-9F12-D6B89D8BA5DE}" destId="{397AD75D-0042-4C7F-B4CE-E01C2D6A14F5}" srcOrd="3" destOrd="0" presId="urn:microsoft.com/office/officeart/2018/5/layout/IconCircleLabelList"/>
    <dgm:cxn modelId="{8BCA732D-2E2D-4E84-82F1-E11A9FF3334D}" type="presParOf" srcId="{F9FAE534-9FAF-4F54-B515-0ECFA381DA6F}" destId="{876C8B95-826F-46B6-A602-286C3A201974}" srcOrd="1" destOrd="0" presId="urn:microsoft.com/office/officeart/2018/5/layout/IconCircleLabelList"/>
    <dgm:cxn modelId="{5F2F028E-5328-422B-B2B9-4F115F7B8CDF}" type="presParOf" srcId="{F9FAE534-9FAF-4F54-B515-0ECFA381DA6F}" destId="{434D26BE-857A-4AEB-91D7-1BD86B6E5E05}" srcOrd="2" destOrd="0" presId="urn:microsoft.com/office/officeart/2018/5/layout/IconCircleLabelList"/>
    <dgm:cxn modelId="{5370BE43-BA3A-4701-BCB2-48314B9E005C}" type="presParOf" srcId="{434D26BE-857A-4AEB-91D7-1BD86B6E5E05}" destId="{C2EC4117-B311-453A-88F3-8A1136B27F33}" srcOrd="0" destOrd="0" presId="urn:microsoft.com/office/officeart/2018/5/layout/IconCircleLabelList"/>
    <dgm:cxn modelId="{F484CBC5-2203-4500-9AED-CCD17CE01572}" type="presParOf" srcId="{434D26BE-857A-4AEB-91D7-1BD86B6E5E05}" destId="{DC0338ED-60D8-4A10-9386-0ADEC5266E44}" srcOrd="1" destOrd="0" presId="urn:microsoft.com/office/officeart/2018/5/layout/IconCircleLabelList"/>
    <dgm:cxn modelId="{966B18F8-3F00-4738-B127-C50571D6078D}" type="presParOf" srcId="{434D26BE-857A-4AEB-91D7-1BD86B6E5E05}" destId="{18E1377B-AF17-42F5-A0D2-ACA8A6A68306}" srcOrd="2" destOrd="0" presId="urn:microsoft.com/office/officeart/2018/5/layout/IconCircleLabelList"/>
    <dgm:cxn modelId="{4F3E1C05-EDD9-4B7D-A61E-DC38C8C986A3}" type="presParOf" srcId="{434D26BE-857A-4AEB-91D7-1BD86B6E5E05}" destId="{469CB01A-8C72-410C-B99D-8404C73A7C6D}" srcOrd="3" destOrd="0" presId="urn:microsoft.com/office/officeart/2018/5/layout/IconCircleLabelList"/>
    <dgm:cxn modelId="{6B6E4CE7-0060-479F-8B4F-15CCC989678C}" type="presParOf" srcId="{F9FAE534-9FAF-4F54-B515-0ECFA381DA6F}" destId="{252B37A7-65A5-4616-9E40-5ED2725E5EEA}" srcOrd="3" destOrd="0" presId="urn:microsoft.com/office/officeart/2018/5/layout/IconCircleLabelList"/>
    <dgm:cxn modelId="{EE6785B1-70BC-4E17-89CB-F97AF6CCC1F9}" type="presParOf" srcId="{F9FAE534-9FAF-4F54-B515-0ECFA381DA6F}" destId="{2139C242-21FD-4EDA-BF64-EFF9042E40BB}" srcOrd="4" destOrd="0" presId="urn:microsoft.com/office/officeart/2018/5/layout/IconCircleLabelList"/>
    <dgm:cxn modelId="{23F8FD9C-2D2C-4F1E-A159-86C1C1F16338}" type="presParOf" srcId="{2139C242-21FD-4EDA-BF64-EFF9042E40BB}" destId="{1A4C0068-A154-4326-B9E6-02EC20C7674E}" srcOrd="0" destOrd="0" presId="urn:microsoft.com/office/officeart/2018/5/layout/IconCircleLabelList"/>
    <dgm:cxn modelId="{9D9B2249-737F-4C9A-AB3B-838492A1366B}" type="presParOf" srcId="{2139C242-21FD-4EDA-BF64-EFF9042E40BB}" destId="{3C506E64-E6B5-4EF1-943F-D7A3A7A3F88C}" srcOrd="1" destOrd="0" presId="urn:microsoft.com/office/officeart/2018/5/layout/IconCircleLabelList"/>
    <dgm:cxn modelId="{954DD5A9-CDDC-4760-9955-43862FAC2A31}" type="presParOf" srcId="{2139C242-21FD-4EDA-BF64-EFF9042E40BB}" destId="{21C1A29D-3ECE-4BA7-B2DB-563126659EC5}" srcOrd="2" destOrd="0" presId="urn:microsoft.com/office/officeart/2018/5/layout/IconCircleLabelList"/>
    <dgm:cxn modelId="{67D331D3-2769-4A40-A71F-D9388E8900C9}" type="presParOf" srcId="{2139C242-21FD-4EDA-BF64-EFF9042E40BB}" destId="{58822844-D4DD-4674-B44A-E1A644D5A0B5}" srcOrd="3" destOrd="0" presId="urn:microsoft.com/office/officeart/2018/5/layout/IconCircleLabelList"/>
    <dgm:cxn modelId="{02AF4C1F-D4BD-4E9D-AA33-73E7D3E34E02}" type="presParOf" srcId="{F9FAE534-9FAF-4F54-B515-0ECFA381DA6F}" destId="{02E816BB-AF33-469C-B3DE-A43240FE1A31}" srcOrd="5" destOrd="0" presId="urn:microsoft.com/office/officeart/2018/5/layout/IconCircleLabelList"/>
    <dgm:cxn modelId="{75741D44-D64B-46F4-8DF7-DFC4EF107E9A}" type="presParOf" srcId="{F9FAE534-9FAF-4F54-B515-0ECFA381DA6F}" destId="{346E866F-CAE1-4301-8F8E-A4BCDD56519E}" srcOrd="6" destOrd="0" presId="urn:microsoft.com/office/officeart/2018/5/layout/IconCircleLabelList"/>
    <dgm:cxn modelId="{37790B78-5D8C-4E17-8E37-3823CC124121}" type="presParOf" srcId="{346E866F-CAE1-4301-8F8E-A4BCDD56519E}" destId="{B1DCA06E-62DE-42F4-8669-FC0B840A90AD}" srcOrd="0" destOrd="0" presId="urn:microsoft.com/office/officeart/2018/5/layout/IconCircleLabelList"/>
    <dgm:cxn modelId="{6060A6CC-F3F6-4B8D-AD72-8E30A8FFD14F}" type="presParOf" srcId="{346E866F-CAE1-4301-8F8E-A4BCDD56519E}" destId="{EE3DE895-5E5E-495C-89BD-742109BF6284}" srcOrd="1" destOrd="0" presId="urn:microsoft.com/office/officeart/2018/5/layout/IconCircleLabelList"/>
    <dgm:cxn modelId="{7DC2C47B-AAD9-43C2-9EDE-6800D28CD683}" type="presParOf" srcId="{346E866F-CAE1-4301-8F8E-A4BCDD56519E}" destId="{7FE5F1DE-D336-4CDB-A269-58C3F47FED7A}" srcOrd="2" destOrd="0" presId="urn:microsoft.com/office/officeart/2018/5/layout/IconCircleLabelList"/>
    <dgm:cxn modelId="{500C6290-138F-4996-8BE3-67B2C11C992E}" type="presParOf" srcId="{346E866F-CAE1-4301-8F8E-A4BCDD56519E}" destId="{9EFD7090-57F9-4539-9B6B-C12308821E24}" srcOrd="3" destOrd="0" presId="urn:microsoft.com/office/officeart/2018/5/layout/IconCircleLabelList"/>
    <dgm:cxn modelId="{6582E0AE-B8CA-49AE-98D5-FA04A3D7DCCB}" type="presParOf" srcId="{F9FAE534-9FAF-4F54-B515-0ECFA381DA6F}" destId="{935A48EF-0B55-49F8-AA61-B9DC902EB78D}" srcOrd="7" destOrd="0" presId="urn:microsoft.com/office/officeart/2018/5/layout/IconCircleLabelList"/>
    <dgm:cxn modelId="{C14C10BF-2B03-4CCE-97CB-A5FEAC4C38E9}" type="presParOf" srcId="{F9FAE534-9FAF-4F54-B515-0ECFA381DA6F}" destId="{7B9A6484-4D80-4603-BFB9-7DF6883C7C96}" srcOrd="8" destOrd="0" presId="urn:microsoft.com/office/officeart/2018/5/layout/IconCircleLabelList"/>
    <dgm:cxn modelId="{D4DA43E5-26AD-4B98-9A39-1CC1EB0A3CF5}" type="presParOf" srcId="{7B9A6484-4D80-4603-BFB9-7DF6883C7C96}" destId="{EBF29C7F-181D-4594-9A9E-656DD65A9AEC}" srcOrd="0" destOrd="0" presId="urn:microsoft.com/office/officeart/2018/5/layout/IconCircleLabelList"/>
    <dgm:cxn modelId="{CDF64409-CF5E-4E19-BD21-32DBEAEB3F04}" type="presParOf" srcId="{7B9A6484-4D80-4603-BFB9-7DF6883C7C96}" destId="{CBAFF6CD-761E-454C-86D7-796836136368}" srcOrd="1" destOrd="0" presId="urn:microsoft.com/office/officeart/2018/5/layout/IconCircleLabelList"/>
    <dgm:cxn modelId="{5B59AFD1-B551-4821-AAFE-99A953F678F9}" type="presParOf" srcId="{7B9A6484-4D80-4603-BFB9-7DF6883C7C96}" destId="{5263A6E1-6569-4D34-89EA-61622807C98A}" srcOrd="2" destOrd="0" presId="urn:microsoft.com/office/officeart/2018/5/layout/IconCircleLabelList"/>
    <dgm:cxn modelId="{453729C5-4820-4D39-85BA-5400A91376D6}" type="presParOf" srcId="{7B9A6484-4D80-4603-BFB9-7DF6883C7C96}" destId="{50B7BDDC-A944-41EA-B1A6-3A9D1F204187}" srcOrd="3" destOrd="0" presId="urn:microsoft.com/office/officeart/2018/5/layout/IconCircle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4B0758C-CDF6-4F35-BC68-5D8C5FBB0DBA}"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46E6B595-182E-46B4-BDAF-49C447CAAD1B}">
      <dgm:prSet/>
      <dgm:spPr/>
      <dgm:t>
        <a:bodyPr/>
        <a:lstStyle/>
        <a:p>
          <a:pPr rtl="0"/>
          <a:r>
            <a:rPr lang="fr-CA"/>
            <a:t>Un des effets positifs de la pandémie de COVID-19 a été de faire découvrir, et même vivre, la formation à distance à plusieurs enseignants, étudiants et parents.</a:t>
          </a:r>
          <a:r>
            <a:rPr lang="fr-CA">
              <a:latin typeface="Calibri Light" panose="020F0302020204030204"/>
            </a:rPr>
            <a:t> </a:t>
          </a:r>
          <a:endParaRPr lang="en-US"/>
        </a:p>
      </dgm:t>
    </dgm:pt>
    <dgm:pt modelId="{2C548B7C-5782-4595-9F28-6DA560B9D849}" type="parTrans" cxnId="{52B976F6-5C78-4CEE-8894-30EC7F550595}">
      <dgm:prSet/>
      <dgm:spPr/>
      <dgm:t>
        <a:bodyPr/>
        <a:lstStyle/>
        <a:p>
          <a:endParaRPr lang="en-US"/>
        </a:p>
      </dgm:t>
    </dgm:pt>
    <dgm:pt modelId="{AC9E28B3-8EE4-499A-BACB-0E32840C9468}" type="sibTrans" cxnId="{52B976F6-5C78-4CEE-8894-30EC7F550595}">
      <dgm:prSet/>
      <dgm:spPr/>
      <dgm:t>
        <a:bodyPr/>
        <a:lstStyle/>
        <a:p>
          <a:endParaRPr lang="en-US"/>
        </a:p>
      </dgm:t>
    </dgm:pt>
    <dgm:pt modelId="{C0E5555C-6A8A-4F3A-A232-F87FCE19D298}">
      <dgm:prSet/>
      <dgm:spPr/>
      <dgm:t>
        <a:bodyPr/>
        <a:lstStyle/>
        <a:p>
          <a:r>
            <a:rPr lang="fr-CA"/>
            <a:t>Déjà, certains établissements songent ou annoncent l’implantation de cours </a:t>
          </a:r>
          <a:r>
            <a:rPr lang="fr-CA" err="1"/>
            <a:t>comodaux</a:t>
          </a:r>
          <a:r>
            <a:rPr lang="fr-CA"/>
            <a:t>, bimodaux, flexibles, etc. </a:t>
          </a:r>
          <a:endParaRPr lang="en-US"/>
        </a:p>
      </dgm:t>
    </dgm:pt>
    <dgm:pt modelId="{AB63B590-6389-4057-A006-2207F889930D}" type="parTrans" cxnId="{85637D90-2DC6-4C36-8524-29CCEDC520EE}">
      <dgm:prSet/>
      <dgm:spPr/>
      <dgm:t>
        <a:bodyPr/>
        <a:lstStyle/>
        <a:p>
          <a:endParaRPr lang="en-US"/>
        </a:p>
      </dgm:t>
    </dgm:pt>
    <dgm:pt modelId="{8FA43F48-68AE-4AE6-AD51-0CA326A00575}" type="sibTrans" cxnId="{85637D90-2DC6-4C36-8524-29CCEDC520EE}">
      <dgm:prSet/>
      <dgm:spPr/>
      <dgm:t>
        <a:bodyPr/>
        <a:lstStyle/>
        <a:p>
          <a:endParaRPr lang="en-US"/>
        </a:p>
      </dgm:t>
    </dgm:pt>
    <dgm:pt modelId="{743317F3-3355-478F-8541-3C30650C8D11}">
      <dgm:prSet/>
      <dgm:spPr/>
      <dgm:t>
        <a:bodyPr/>
        <a:lstStyle/>
        <a:p>
          <a:r>
            <a:rPr lang="fr-CA"/>
            <a:t>On associe généralement le terme </a:t>
          </a:r>
          <a:r>
            <a:rPr lang="fr-CA" err="1"/>
            <a:t>comodal</a:t>
          </a:r>
          <a:r>
            <a:rPr lang="fr-CA"/>
            <a:t> à une formule flexible selon laquelle l’étudiant peut assister à un cours à distance ou en présence. </a:t>
          </a:r>
          <a:endParaRPr lang="en-US"/>
        </a:p>
      </dgm:t>
    </dgm:pt>
    <dgm:pt modelId="{F4E5618F-40AB-4991-A3DA-14B28512A09A}" type="parTrans" cxnId="{A4C711E9-6D9C-45B7-A397-B70260872386}">
      <dgm:prSet/>
      <dgm:spPr/>
      <dgm:t>
        <a:bodyPr/>
        <a:lstStyle/>
        <a:p>
          <a:endParaRPr lang="en-US"/>
        </a:p>
      </dgm:t>
    </dgm:pt>
    <dgm:pt modelId="{BE5EDC4A-50F3-4731-9938-1DD236304307}" type="sibTrans" cxnId="{A4C711E9-6D9C-45B7-A397-B70260872386}">
      <dgm:prSet/>
      <dgm:spPr/>
      <dgm:t>
        <a:bodyPr/>
        <a:lstStyle/>
        <a:p>
          <a:endParaRPr lang="en-US"/>
        </a:p>
      </dgm:t>
    </dgm:pt>
    <dgm:pt modelId="{B7533C7B-3877-400D-BF90-D4A8D589D350}">
      <dgm:prSet/>
      <dgm:spPr/>
      <dgm:t>
        <a:bodyPr/>
        <a:lstStyle/>
        <a:p>
          <a:pPr rtl="0"/>
          <a:r>
            <a:rPr lang="fr-CA"/>
            <a:t>Dans certains cas, il se voit octroyer la possibilité de changer de mode de formation en fonction de ses besoins (Beatty, </a:t>
          </a:r>
          <a:r>
            <a:rPr lang="fr-CA">
              <a:latin typeface="Calibri Light" panose="020F0302020204030204"/>
            </a:rPr>
            <a:t>2010</a:t>
          </a:r>
          <a:r>
            <a:rPr lang="fr-CA"/>
            <a:t>). </a:t>
          </a:r>
          <a:endParaRPr lang="en-US">
            <a:latin typeface="Calibri Light" panose="020F0302020204030204"/>
          </a:endParaRPr>
        </a:p>
      </dgm:t>
    </dgm:pt>
    <dgm:pt modelId="{5CE037B3-F690-4957-8D25-536ADE9170F5}" type="parTrans" cxnId="{898E34A9-5C7E-45C1-9048-42FF66D48EE3}">
      <dgm:prSet/>
      <dgm:spPr/>
      <dgm:t>
        <a:bodyPr/>
        <a:lstStyle/>
        <a:p>
          <a:endParaRPr lang="en-US"/>
        </a:p>
      </dgm:t>
    </dgm:pt>
    <dgm:pt modelId="{30EB8F31-2E78-4190-B591-1198830CC670}" type="sibTrans" cxnId="{898E34A9-5C7E-45C1-9048-42FF66D48EE3}">
      <dgm:prSet/>
      <dgm:spPr/>
      <dgm:t>
        <a:bodyPr/>
        <a:lstStyle/>
        <a:p>
          <a:endParaRPr lang="en-US"/>
        </a:p>
      </dgm:t>
    </dgm:pt>
    <dgm:pt modelId="{05A7DA50-83D3-43E9-B0A5-3D46B73CDF29}" type="pres">
      <dgm:prSet presAssocID="{C4B0758C-CDF6-4F35-BC68-5D8C5FBB0DBA}" presName="linear" presStyleCnt="0">
        <dgm:presLayoutVars>
          <dgm:animLvl val="lvl"/>
          <dgm:resizeHandles val="exact"/>
        </dgm:presLayoutVars>
      </dgm:prSet>
      <dgm:spPr/>
    </dgm:pt>
    <dgm:pt modelId="{D240D522-631E-4EAE-84C7-EC9C8F9F9379}" type="pres">
      <dgm:prSet presAssocID="{46E6B595-182E-46B4-BDAF-49C447CAAD1B}" presName="parentText" presStyleLbl="node1" presStyleIdx="0" presStyleCnt="4">
        <dgm:presLayoutVars>
          <dgm:chMax val="0"/>
          <dgm:bulletEnabled val="1"/>
        </dgm:presLayoutVars>
      </dgm:prSet>
      <dgm:spPr/>
    </dgm:pt>
    <dgm:pt modelId="{9003E180-F1FD-4F92-8EB7-07A0BC8A6238}" type="pres">
      <dgm:prSet presAssocID="{AC9E28B3-8EE4-499A-BACB-0E32840C9468}" presName="spacer" presStyleCnt="0"/>
      <dgm:spPr/>
    </dgm:pt>
    <dgm:pt modelId="{1CA135DB-0152-4E3A-ABDA-8AE662DA5FBE}" type="pres">
      <dgm:prSet presAssocID="{C0E5555C-6A8A-4F3A-A232-F87FCE19D298}" presName="parentText" presStyleLbl="node1" presStyleIdx="1" presStyleCnt="4">
        <dgm:presLayoutVars>
          <dgm:chMax val="0"/>
          <dgm:bulletEnabled val="1"/>
        </dgm:presLayoutVars>
      </dgm:prSet>
      <dgm:spPr/>
    </dgm:pt>
    <dgm:pt modelId="{B9641323-9DB2-4248-9223-4D293CD46F1D}" type="pres">
      <dgm:prSet presAssocID="{8FA43F48-68AE-4AE6-AD51-0CA326A00575}" presName="spacer" presStyleCnt="0"/>
      <dgm:spPr/>
    </dgm:pt>
    <dgm:pt modelId="{A14B00E9-1DE7-43D5-BCC0-5EE7562270B3}" type="pres">
      <dgm:prSet presAssocID="{743317F3-3355-478F-8541-3C30650C8D11}" presName="parentText" presStyleLbl="node1" presStyleIdx="2" presStyleCnt="4">
        <dgm:presLayoutVars>
          <dgm:chMax val="0"/>
          <dgm:bulletEnabled val="1"/>
        </dgm:presLayoutVars>
      </dgm:prSet>
      <dgm:spPr/>
    </dgm:pt>
    <dgm:pt modelId="{B002477C-3616-498B-9EB8-EC78B5173106}" type="pres">
      <dgm:prSet presAssocID="{BE5EDC4A-50F3-4731-9938-1DD236304307}" presName="spacer" presStyleCnt="0"/>
      <dgm:spPr/>
    </dgm:pt>
    <dgm:pt modelId="{05E3DABB-5DD5-47A9-88B7-BF7D72EAA25E}" type="pres">
      <dgm:prSet presAssocID="{B7533C7B-3877-400D-BF90-D4A8D589D350}" presName="parentText" presStyleLbl="node1" presStyleIdx="3" presStyleCnt="4">
        <dgm:presLayoutVars>
          <dgm:chMax val="0"/>
          <dgm:bulletEnabled val="1"/>
        </dgm:presLayoutVars>
      </dgm:prSet>
      <dgm:spPr/>
    </dgm:pt>
  </dgm:ptLst>
  <dgm:cxnLst>
    <dgm:cxn modelId="{72AA3106-968A-4062-9717-5BFEBD7B98C1}" type="presOf" srcId="{46E6B595-182E-46B4-BDAF-49C447CAAD1B}" destId="{D240D522-631E-4EAE-84C7-EC9C8F9F9379}" srcOrd="0" destOrd="0" presId="urn:microsoft.com/office/officeart/2005/8/layout/vList2"/>
    <dgm:cxn modelId="{9D96DF1B-A9C6-46F7-8D85-A0C2ED7D2A47}" type="presOf" srcId="{C0E5555C-6A8A-4F3A-A232-F87FCE19D298}" destId="{1CA135DB-0152-4E3A-ABDA-8AE662DA5FBE}" srcOrd="0" destOrd="0" presId="urn:microsoft.com/office/officeart/2005/8/layout/vList2"/>
    <dgm:cxn modelId="{85637D90-2DC6-4C36-8524-29CCEDC520EE}" srcId="{C4B0758C-CDF6-4F35-BC68-5D8C5FBB0DBA}" destId="{C0E5555C-6A8A-4F3A-A232-F87FCE19D298}" srcOrd="1" destOrd="0" parTransId="{AB63B590-6389-4057-A006-2207F889930D}" sibTransId="{8FA43F48-68AE-4AE6-AD51-0CA326A00575}"/>
    <dgm:cxn modelId="{898E34A9-5C7E-45C1-9048-42FF66D48EE3}" srcId="{C4B0758C-CDF6-4F35-BC68-5D8C5FBB0DBA}" destId="{B7533C7B-3877-400D-BF90-D4A8D589D350}" srcOrd="3" destOrd="0" parTransId="{5CE037B3-F690-4957-8D25-536ADE9170F5}" sibTransId="{30EB8F31-2E78-4190-B591-1198830CC670}"/>
    <dgm:cxn modelId="{E4096CE4-160F-4C2D-83C4-F23CEAC15E31}" type="presOf" srcId="{743317F3-3355-478F-8541-3C30650C8D11}" destId="{A14B00E9-1DE7-43D5-BCC0-5EE7562270B3}" srcOrd="0" destOrd="0" presId="urn:microsoft.com/office/officeart/2005/8/layout/vList2"/>
    <dgm:cxn modelId="{AD377CE4-D7B2-4707-865E-63FB0364731B}" type="presOf" srcId="{C4B0758C-CDF6-4F35-BC68-5D8C5FBB0DBA}" destId="{05A7DA50-83D3-43E9-B0A5-3D46B73CDF29}" srcOrd="0" destOrd="0" presId="urn:microsoft.com/office/officeart/2005/8/layout/vList2"/>
    <dgm:cxn modelId="{A4C711E9-6D9C-45B7-A397-B70260872386}" srcId="{C4B0758C-CDF6-4F35-BC68-5D8C5FBB0DBA}" destId="{743317F3-3355-478F-8541-3C30650C8D11}" srcOrd="2" destOrd="0" parTransId="{F4E5618F-40AB-4991-A3DA-14B28512A09A}" sibTransId="{BE5EDC4A-50F3-4731-9938-1DD236304307}"/>
    <dgm:cxn modelId="{3FE7C9E9-35CE-446E-8F03-BBFCDEC6371A}" type="presOf" srcId="{B7533C7B-3877-400D-BF90-D4A8D589D350}" destId="{05E3DABB-5DD5-47A9-88B7-BF7D72EAA25E}" srcOrd="0" destOrd="0" presId="urn:microsoft.com/office/officeart/2005/8/layout/vList2"/>
    <dgm:cxn modelId="{52B976F6-5C78-4CEE-8894-30EC7F550595}" srcId="{C4B0758C-CDF6-4F35-BC68-5D8C5FBB0DBA}" destId="{46E6B595-182E-46B4-BDAF-49C447CAAD1B}" srcOrd="0" destOrd="0" parTransId="{2C548B7C-5782-4595-9F28-6DA560B9D849}" sibTransId="{AC9E28B3-8EE4-499A-BACB-0E32840C9468}"/>
    <dgm:cxn modelId="{737EE3DE-3F49-48F6-AED6-8B473D6C4DC1}" type="presParOf" srcId="{05A7DA50-83D3-43E9-B0A5-3D46B73CDF29}" destId="{D240D522-631E-4EAE-84C7-EC9C8F9F9379}" srcOrd="0" destOrd="0" presId="urn:microsoft.com/office/officeart/2005/8/layout/vList2"/>
    <dgm:cxn modelId="{BB19FDAD-E545-4B0F-986E-4A1AEBF753A1}" type="presParOf" srcId="{05A7DA50-83D3-43E9-B0A5-3D46B73CDF29}" destId="{9003E180-F1FD-4F92-8EB7-07A0BC8A6238}" srcOrd="1" destOrd="0" presId="urn:microsoft.com/office/officeart/2005/8/layout/vList2"/>
    <dgm:cxn modelId="{B056E758-09B6-4500-ACC0-47E9ACED815F}" type="presParOf" srcId="{05A7DA50-83D3-43E9-B0A5-3D46B73CDF29}" destId="{1CA135DB-0152-4E3A-ABDA-8AE662DA5FBE}" srcOrd="2" destOrd="0" presId="urn:microsoft.com/office/officeart/2005/8/layout/vList2"/>
    <dgm:cxn modelId="{79572C0C-0A65-4476-B711-B3CFD7638C7E}" type="presParOf" srcId="{05A7DA50-83D3-43E9-B0A5-3D46B73CDF29}" destId="{B9641323-9DB2-4248-9223-4D293CD46F1D}" srcOrd="3" destOrd="0" presId="urn:microsoft.com/office/officeart/2005/8/layout/vList2"/>
    <dgm:cxn modelId="{3203F5A8-76FF-4E76-9232-97F8C5B3297B}" type="presParOf" srcId="{05A7DA50-83D3-43E9-B0A5-3D46B73CDF29}" destId="{A14B00E9-1DE7-43D5-BCC0-5EE7562270B3}" srcOrd="4" destOrd="0" presId="urn:microsoft.com/office/officeart/2005/8/layout/vList2"/>
    <dgm:cxn modelId="{6F25FBAD-1245-4A64-B1CE-997E71EDD99B}" type="presParOf" srcId="{05A7DA50-83D3-43E9-B0A5-3D46B73CDF29}" destId="{B002477C-3616-498B-9EB8-EC78B5173106}" srcOrd="5" destOrd="0" presId="urn:microsoft.com/office/officeart/2005/8/layout/vList2"/>
    <dgm:cxn modelId="{2BBCB639-C87E-4615-8A12-4EDBB7134655}" type="presParOf" srcId="{05A7DA50-83D3-43E9-B0A5-3D46B73CDF29}" destId="{05E3DABB-5DD5-47A9-88B7-BF7D72EAA25E}"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CCCA23C-4F56-4944-BFDE-C9BCBEAB92A3}" type="doc">
      <dgm:prSet loTypeId="urn:microsoft.com/office/officeart/2005/8/layout/list1" loCatId="list" qsTypeId="urn:microsoft.com/office/officeart/2005/8/quickstyle/simple4" qsCatId="simple" csTypeId="urn:microsoft.com/office/officeart/2005/8/colors/colorful2" csCatId="colorful"/>
      <dgm:spPr/>
      <dgm:t>
        <a:bodyPr/>
        <a:lstStyle/>
        <a:p>
          <a:endParaRPr lang="en-US"/>
        </a:p>
      </dgm:t>
    </dgm:pt>
    <dgm:pt modelId="{05BB1078-7D93-41E6-8D3F-1AE1E793F42A}">
      <dgm:prSet/>
      <dgm:spPr/>
      <dgm:t>
        <a:bodyPr/>
        <a:lstStyle/>
        <a:p>
          <a:r>
            <a:rPr lang="fr-FR" b="1"/>
            <a:t>Avantages:</a:t>
          </a:r>
          <a:endParaRPr lang="en-US"/>
        </a:p>
      </dgm:t>
    </dgm:pt>
    <dgm:pt modelId="{81EB7D2A-A2FF-49BC-94FE-444CD1D2E3D2}" type="parTrans" cxnId="{E0F2342E-66F7-4EBD-8675-3841B0D0830C}">
      <dgm:prSet/>
      <dgm:spPr/>
      <dgm:t>
        <a:bodyPr/>
        <a:lstStyle/>
        <a:p>
          <a:endParaRPr lang="en-US"/>
        </a:p>
      </dgm:t>
    </dgm:pt>
    <dgm:pt modelId="{66AD515A-2588-4C52-8AF7-347A863DE6B0}" type="sibTrans" cxnId="{E0F2342E-66F7-4EBD-8675-3841B0D0830C}">
      <dgm:prSet/>
      <dgm:spPr/>
      <dgm:t>
        <a:bodyPr/>
        <a:lstStyle/>
        <a:p>
          <a:endParaRPr lang="en-US"/>
        </a:p>
      </dgm:t>
    </dgm:pt>
    <dgm:pt modelId="{147D6260-E1BA-4B58-98C2-917E47DC0CC2}">
      <dgm:prSet/>
      <dgm:spPr/>
      <dgm:t>
        <a:bodyPr/>
        <a:lstStyle/>
        <a:p>
          <a:r>
            <a:rPr lang="fr-FR"/>
            <a:t>Permet de faire une revue complète à travers plusieurs bases de données</a:t>
          </a:r>
          <a:endParaRPr lang="en-US"/>
        </a:p>
      </dgm:t>
    </dgm:pt>
    <dgm:pt modelId="{11E3D4C4-9BE4-48C7-930A-2DCEA8A98755}" type="parTrans" cxnId="{9E39A4DA-5622-4696-8A46-15B8556E716F}">
      <dgm:prSet/>
      <dgm:spPr/>
      <dgm:t>
        <a:bodyPr/>
        <a:lstStyle/>
        <a:p>
          <a:endParaRPr lang="en-US"/>
        </a:p>
      </dgm:t>
    </dgm:pt>
    <dgm:pt modelId="{27D93B41-8539-4E46-9A30-D31D772CB74C}" type="sibTrans" cxnId="{9E39A4DA-5622-4696-8A46-15B8556E716F}">
      <dgm:prSet/>
      <dgm:spPr/>
      <dgm:t>
        <a:bodyPr/>
        <a:lstStyle/>
        <a:p>
          <a:endParaRPr lang="en-US"/>
        </a:p>
      </dgm:t>
    </dgm:pt>
    <dgm:pt modelId="{E747FEC5-87B9-4556-8D74-75B3EA4DDBBC}">
      <dgm:prSet/>
      <dgm:spPr/>
      <dgm:t>
        <a:bodyPr/>
        <a:lstStyle/>
        <a:p>
          <a:r>
            <a:rPr lang="fr-FR"/>
            <a:t>Permet la reproductibilité</a:t>
          </a:r>
          <a:endParaRPr lang="en-US"/>
        </a:p>
      </dgm:t>
    </dgm:pt>
    <dgm:pt modelId="{B5BC1D6D-4F51-49AE-B6AE-8D7155F6D05F}" type="parTrans" cxnId="{6E3BDE5D-2B13-44EF-9CEB-41005236407B}">
      <dgm:prSet/>
      <dgm:spPr/>
      <dgm:t>
        <a:bodyPr/>
        <a:lstStyle/>
        <a:p>
          <a:endParaRPr lang="en-US"/>
        </a:p>
      </dgm:t>
    </dgm:pt>
    <dgm:pt modelId="{C2ED69A6-9E4A-4546-ADD7-DEF87DF217FE}" type="sibTrans" cxnId="{6E3BDE5D-2B13-44EF-9CEB-41005236407B}">
      <dgm:prSet/>
      <dgm:spPr/>
      <dgm:t>
        <a:bodyPr/>
        <a:lstStyle/>
        <a:p>
          <a:endParaRPr lang="en-US"/>
        </a:p>
      </dgm:t>
    </dgm:pt>
    <dgm:pt modelId="{E77FE00A-9758-4932-A8C7-D8D46B8CA93C}">
      <dgm:prSet/>
      <dgm:spPr/>
      <dgm:t>
        <a:bodyPr/>
        <a:lstStyle/>
        <a:p>
          <a:r>
            <a:rPr lang="fr-FR"/>
            <a:t>Est bien vu par les éditeurs de revue spécialisées</a:t>
          </a:r>
          <a:endParaRPr lang="en-US"/>
        </a:p>
      </dgm:t>
    </dgm:pt>
    <dgm:pt modelId="{484E3E0C-4D9E-44C3-9F09-D310C4A2A4A8}" type="parTrans" cxnId="{400B4965-D867-4082-A624-1D8FBC647DD8}">
      <dgm:prSet/>
      <dgm:spPr/>
      <dgm:t>
        <a:bodyPr/>
        <a:lstStyle/>
        <a:p>
          <a:endParaRPr lang="en-US"/>
        </a:p>
      </dgm:t>
    </dgm:pt>
    <dgm:pt modelId="{1F997883-2890-4573-828D-84A82A2C0980}" type="sibTrans" cxnId="{400B4965-D867-4082-A624-1D8FBC647DD8}">
      <dgm:prSet/>
      <dgm:spPr/>
      <dgm:t>
        <a:bodyPr/>
        <a:lstStyle/>
        <a:p>
          <a:endParaRPr lang="en-US"/>
        </a:p>
      </dgm:t>
    </dgm:pt>
    <dgm:pt modelId="{1CFB57D6-D299-4DA1-A4FF-368A34F16B5B}">
      <dgm:prSet/>
      <dgm:spPr/>
      <dgm:t>
        <a:bodyPr/>
        <a:lstStyle/>
        <a:p>
          <a:r>
            <a:rPr lang="fr-FR" b="1"/>
            <a:t>Limites:</a:t>
          </a:r>
          <a:endParaRPr lang="en-US"/>
        </a:p>
      </dgm:t>
    </dgm:pt>
    <dgm:pt modelId="{22A3D885-7990-47B8-91E6-95585D0785CD}" type="parTrans" cxnId="{567FF84A-07FB-429D-B99D-CD94BC5C3FE0}">
      <dgm:prSet/>
      <dgm:spPr/>
      <dgm:t>
        <a:bodyPr/>
        <a:lstStyle/>
        <a:p>
          <a:endParaRPr lang="en-US"/>
        </a:p>
      </dgm:t>
    </dgm:pt>
    <dgm:pt modelId="{9A99DA75-DA43-4D31-B476-B769DC89CDBD}" type="sibTrans" cxnId="{567FF84A-07FB-429D-B99D-CD94BC5C3FE0}">
      <dgm:prSet/>
      <dgm:spPr/>
      <dgm:t>
        <a:bodyPr/>
        <a:lstStyle/>
        <a:p>
          <a:endParaRPr lang="en-US"/>
        </a:p>
      </dgm:t>
    </dgm:pt>
    <dgm:pt modelId="{F1183685-0F8E-435E-8325-76DE888442F7}">
      <dgm:prSet/>
      <dgm:spPr/>
      <dgm:t>
        <a:bodyPr/>
        <a:lstStyle/>
        <a:p>
          <a:r>
            <a:rPr lang="fr-FR"/>
            <a:t>Le langage des différentes bases de données</a:t>
          </a:r>
          <a:endParaRPr lang="en-US"/>
        </a:p>
      </dgm:t>
    </dgm:pt>
    <dgm:pt modelId="{9C3C7852-1D8A-4101-8594-A3626B90727A}" type="parTrans" cxnId="{76058E87-1C67-4F0E-AAAE-C6042DE0AD9A}">
      <dgm:prSet/>
      <dgm:spPr/>
      <dgm:t>
        <a:bodyPr/>
        <a:lstStyle/>
        <a:p>
          <a:endParaRPr lang="en-US"/>
        </a:p>
      </dgm:t>
    </dgm:pt>
    <dgm:pt modelId="{F50113B4-542E-419B-9C1F-1C422B3052BD}" type="sibTrans" cxnId="{76058E87-1C67-4F0E-AAAE-C6042DE0AD9A}">
      <dgm:prSet/>
      <dgm:spPr/>
      <dgm:t>
        <a:bodyPr/>
        <a:lstStyle/>
        <a:p>
          <a:endParaRPr lang="en-US"/>
        </a:p>
      </dgm:t>
    </dgm:pt>
    <dgm:pt modelId="{6EA45BB3-530B-4B49-B666-028137C8772C}">
      <dgm:prSet/>
      <dgm:spPr/>
      <dgm:t>
        <a:bodyPr/>
        <a:lstStyle/>
        <a:p>
          <a:r>
            <a:rPr lang="fr-FR"/>
            <a:t>(avec ou sans guillemets, et/ou, sensibilité à la casse, etc.)</a:t>
          </a:r>
          <a:endParaRPr lang="en-US"/>
        </a:p>
      </dgm:t>
    </dgm:pt>
    <dgm:pt modelId="{A3EE5FA6-60E9-440F-8A28-2981E1EEBD4C}" type="parTrans" cxnId="{38BD9568-9978-4FC9-8792-10AFB0F13931}">
      <dgm:prSet/>
      <dgm:spPr/>
      <dgm:t>
        <a:bodyPr/>
        <a:lstStyle/>
        <a:p>
          <a:endParaRPr lang="en-US"/>
        </a:p>
      </dgm:t>
    </dgm:pt>
    <dgm:pt modelId="{8E092701-7E04-4D3B-B1C3-3C9355FF58B1}" type="sibTrans" cxnId="{38BD9568-9978-4FC9-8792-10AFB0F13931}">
      <dgm:prSet/>
      <dgm:spPr/>
      <dgm:t>
        <a:bodyPr/>
        <a:lstStyle/>
        <a:p>
          <a:endParaRPr lang="en-US"/>
        </a:p>
      </dgm:t>
    </dgm:pt>
    <dgm:pt modelId="{533E86B7-4EB6-42BE-BFC8-ABB9DF546D53}">
      <dgm:prSet/>
      <dgm:spPr/>
      <dgm:t>
        <a:bodyPr/>
        <a:lstStyle/>
        <a:p>
          <a:r>
            <a:rPr lang="fr-FR"/>
            <a:t>La crainte d'être passé à côté de textes importants</a:t>
          </a:r>
          <a:endParaRPr lang="en-US"/>
        </a:p>
      </dgm:t>
    </dgm:pt>
    <dgm:pt modelId="{C09074DE-50E2-4752-A1B7-CB796F6A9557}" type="parTrans" cxnId="{2F61ED0C-5085-4FA4-90A3-B2158FECD113}">
      <dgm:prSet/>
      <dgm:spPr/>
      <dgm:t>
        <a:bodyPr/>
        <a:lstStyle/>
        <a:p>
          <a:endParaRPr lang="en-US"/>
        </a:p>
      </dgm:t>
    </dgm:pt>
    <dgm:pt modelId="{3943963B-8BFD-44D3-8498-EF597885AAE3}" type="sibTrans" cxnId="{2F61ED0C-5085-4FA4-90A3-B2158FECD113}">
      <dgm:prSet/>
      <dgm:spPr/>
      <dgm:t>
        <a:bodyPr/>
        <a:lstStyle/>
        <a:p>
          <a:endParaRPr lang="en-US"/>
        </a:p>
      </dgm:t>
    </dgm:pt>
    <dgm:pt modelId="{E2ED4EF7-1DDA-4B43-9F74-F59849F05E8F}">
      <dgm:prSet/>
      <dgm:spPr/>
      <dgm:t>
        <a:bodyPr/>
        <a:lstStyle/>
        <a:p>
          <a:r>
            <a:rPr lang="fr-FR"/>
            <a:t>(Importance d'une bibliographie comparative)</a:t>
          </a:r>
          <a:endParaRPr lang="en-US"/>
        </a:p>
      </dgm:t>
    </dgm:pt>
    <dgm:pt modelId="{1779B7C2-DF96-4C4F-B608-FA1856C659D2}" type="parTrans" cxnId="{C08ABB5D-030A-4CD4-BAED-31F8100EA312}">
      <dgm:prSet/>
      <dgm:spPr/>
      <dgm:t>
        <a:bodyPr/>
        <a:lstStyle/>
        <a:p>
          <a:endParaRPr lang="en-US"/>
        </a:p>
      </dgm:t>
    </dgm:pt>
    <dgm:pt modelId="{7433766D-6C54-4067-9117-9A50D28F6898}" type="sibTrans" cxnId="{C08ABB5D-030A-4CD4-BAED-31F8100EA312}">
      <dgm:prSet/>
      <dgm:spPr/>
      <dgm:t>
        <a:bodyPr/>
        <a:lstStyle/>
        <a:p>
          <a:endParaRPr lang="en-US"/>
        </a:p>
      </dgm:t>
    </dgm:pt>
    <dgm:pt modelId="{9749FF85-9703-4E99-95B9-49E564B89567}" type="pres">
      <dgm:prSet presAssocID="{7CCCA23C-4F56-4944-BFDE-C9BCBEAB92A3}" presName="linear" presStyleCnt="0">
        <dgm:presLayoutVars>
          <dgm:dir/>
          <dgm:animLvl val="lvl"/>
          <dgm:resizeHandles val="exact"/>
        </dgm:presLayoutVars>
      </dgm:prSet>
      <dgm:spPr/>
    </dgm:pt>
    <dgm:pt modelId="{34764F48-D089-434E-8E85-C395EC2262B7}" type="pres">
      <dgm:prSet presAssocID="{05BB1078-7D93-41E6-8D3F-1AE1E793F42A}" presName="parentLin" presStyleCnt="0"/>
      <dgm:spPr/>
    </dgm:pt>
    <dgm:pt modelId="{9A99F61A-BA2A-4F7D-8342-3DD1EED622E6}" type="pres">
      <dgm:prSet presAssocID="{05BB1078-7D93-41E6-8D3F-1AE1E793F42A}" presName="parentLeftMargin" presStyleLbl="node1" presStyleIdx="0" presStyleCnt="2"/>
      <dgm:spPr/>
    </dgm:pt>
    <dgm:pt modelId="{C4D085EF-42B3-49C8-9A68-EFF2C574FD10}" type="pres">
      <dgm:prSet presAssocID="{05BB1078-7D93-41E6-8D3F-1AE1E793F42A}" presName="parentText" presStyleLbl="node1" presStyleIdx="0" presStyleCnt="2">
        <dgm:presLayoutVars>
          <dgm:chMax val="0"/>
          <dgm:bulletEnabled val="1"/>
        </dgm:presLayoutVars>
      </dgm:prSet>
      <dgm:spPr/>
    </dgm:pt>
    <dgm:pt modelId="{81673441-FE7B-4143-BFFE-A462E8A3CCB6}" type="pres">
      <dgm:prSet presAssocID="{05BB1078-7D93-41E6-8D3F-1AE1E793F42A}" presName="negativeSpace" presStyleCnt="0"/>
      <dgm:spPr/>
    </dgm:pt>
    <dgm:pt modelId="{04B96529-26AF-4E7F-A979-2BC8D3C92D85}" type="pres">
      <dgm:prSet presAssocID="{05BB1078-7D93-41E6-8D3F-1AE1E793F42A}" presName="childText" presStyleLbl="conFgAcc1" presStyleIdx="0" presStyleCnt="2">
        <dgm:presLayoutVars>
          <dgm:bulletEnabled val="1"/>
        </dgm:presLayoutVars>
      </dgm:prSet>
      <dgm:spPr/>
    </dgm:pt>
    <dgm:pt modelId="{C996E4AE-73F9-4C0B-A466-650FB2CB47FE}" type="pres">
      <dgm:prSet presAssocID="{66AD515A-2588-4C52-8AF7-347A863DE6B0}" presName="spaceBetweenRectangles" presStyleCnt="0"/>
      <dgm:spPr/>
    </dgm:pt>
    <dgm:pt modelId="{037EB185-25CD-4167-9F5D-27F614ADFDCD}" type="pres">
      <dgm:prSet presAssocID="{1CFB57D6-D299-4DA1-A4FF-368A34F16B5B}" presName="parentLin" presStyleCnt="0"/>
      <dgm:spPr/>
    </dgm:pt>
    <dgm:pt modelId="{D3345F4E-73EF-4CDC-AD76-FEA3B5F7D4CE}" type="pres">
      <dgm:prSet presAssocID="{1CFB57D6-D299-4DA1-A4FF-368A34F16B5B}" presName="parentLeftMargin" presStyleLbl="node1" presStyleIdx="0" presStyleCnt="2"/>
      <dgm:spPr/>
    </dgm:pt>
    <dgm:pt modelId="{13B60F2F-A01E-4EE8-8586-204ED4275672}" type="pres">
      <dgm:prSet presAssocID="{1CFB57D6-D299-4DA1-A4FF-368A34F16B5B}" presName="parentText" presStyleLbl="node1" presStyleIdx="1" presStyleCnt="2">
        <dgm:presLayoutVars>
          <dgm:chMax val="0"/>
          <dgm:bulletEnabled val="1"/>
        </dgm:presLayoutVars>
      </dgm:prSet>
      <dgm:spPr/>
    </dgm:pt>
    <dgm:pt modelId="{255A0289-A8DA-4098-9E40-7B07EC0187DA}" type="pres">
      <dgm:prSet presAssocID="{1CFB57D6-D299-4DA1-A4FF-368A34F16B5B}" presName="negativeSpace" presStyleCnt="0"/>
      <dgm:spPr/>
    </dgm:pt>
    <dgm:pt modelId="{9F47685A-AEC5-4A7D-9E96-28CBC40AA189}" type="pres">
      <dgm:prSet presAssocID="{1CFB57D6-D299-4DA1-A4FF-368A34F16B5B}" presName="childText" presStyleLbl="conFgAcc1" presStyleIdx="1" presStyleCnt="2">
        <dgm:presLayoutVars>
          <dgm:bulletEnabled val="1"/>
        </dgm:presLayoutVars>
      </dgm:prSet>
      <dgm:spPr/>
    </dgm:pt>
  </dgm:ptLst>
  <dgm:cxnLst>
    <dgm:cxn modelId="{2F61ED0C-5085-4FA4-90A3-B2158FECD113}" srcId="{1CFB57D6-D299-4DA1-A4FF-368A34F16B5B}" destId="{533E86B7-4EB6-42BE-BFC8-ABB9DF546D53}" srcOrd="1" destOrd="0" parTransId="{C09074DE-50E2-4752-A1B7-CB796F6A9557}" sibTransId="{3943963B-8BFD-44D3-8498-EF597885AAE3}"/>
    <dgm:cxn modelId="{B64AA616-D8A6-49B0-BD22-6C584279F246}" type="presOf" srcId="{05BB1078-7D93-41E6-8D3F-1AE1E793F42A}" destId="{9A99F61A-BA2A-4F7D-8342-3DD1EED622E6}" srcOrd="0" destOrd="0" presId="urn:microsoft.com/office/officeart/2005/8/layout/list1"/>
    <dgm:cxn modelId="{E0F2342E-66F7-4EBD-8675-3841B0D0830C}" srcId="{7CCCA23C-4F56-4944-BFDE-C9BCBEAB92A3}" destId="{05BB1078-7D93-41E6-8D3F-1AE1E793F42A}" srcOrd="0" destOrd="0" parTransId="{81EB7D2A-A2FF-49BC-94FE-444CD1D2E3D2}" sibTransId="{66AD515A-2588-4C52-8AF7-347A863DE6B0}"/>
    <dgm:cxn modelId="{D8DAE234-BB17-4D3D-BBBA-B0B1A2781A88}" type="presOf" srcId="{1CFB57D6-D299-4DA1-A4FF-368A34F16B5B}" destId="{13B60F2F-A01E-4EE8-8586-204ED4275672}" srcOrd="1" destOrd="0" presId="urn:microsoft.com/office/officeart/2005/8/layout/list1"/>
    <dgm:cxn modelId="{C08ABB5D-030A-4CD4-BAED-31F8100EA312}" srcId="{533E86B7-4EB6-42BE-BFC8-ABB9DF546D53}" destId="{E2ED4EF7-1DDA-4B43-9F74-F59849F05E8F}" srcOrd="0" destOrd="0" parTransId="{1779B7C2-DF96-4C4F-B608-FA1856C659D2}" sibTransId="{7433766D-6C54-4067-9117-9A50D28F6898}"/>
    <dgm:cxn modelId="{6E3BDE5D-2B13-44EF-9CEB-41005236407B}" srcId="{05BB1078-7D93-41E6-8D3F-1AE1E793F42A}" destId="{E747FEC5-87B9-4556-8D74-75B3EA4DDBBC}" srcOrd="1" destOrd="0" parTransId="{B5BC1D6D-4F51-49AE-B6AE-8D7155F6D05F}" sibTransId="{C2ED69A6-9E4A-4546-ADD7-DEF87DF217FE}"/>
    <dgm:cxn modelId="{400B4965-D867-4082-A624-1D8FBC647DD8}" srcId="{05BB1078-7D93-41E6-8D3F-1AE1E793F42A}" destId="{E77FE00A-9758-4932-A8C7-D8D46B8CA93C}" srcOrd="2" destOrd="0" parTransId="{484E3E0C-4D9E-44C3-9F09-D310C4A2A4A8}" sibTransId="{1F997883-2890-4573-828D-84A82A2C0980}"/>
    <dgm:cxn modelId="{A7139D47-7989-4028-B215-87B93E716811}" type="presOf" srcId="{6EA45BB3-530B-4B49-B666-028137C8772C}" destId="{9F47685A-AEC5-4A7D-9E96-28CBC40AA189}" srcOrd="0" destOrd="1" presId="urn:microsoft.com/office/officeart/2005/8/layout/list1"/>
    <dgm:cxn modelId="{38BD9568-9978-4FC9-8792-10AFB0F13931}" srcId="{F1183685-0F8E-435E-8325-76DE888442F7}" destId="{6EA45BB3-530B-4B49-B666-028137C8772C}" srcOrd="0" destOrd="0" parTransId="{A3EE5FA6-60E9-440F-8A28-2981E1EEBD4C}" sibTransId="{8E092701-7E04-4D3B-B1C3-3C9355FF58B1}"/>
    <dgm:cxn modelId="{567FF84A-07FB-429D-B99D-CD94BC5C3FE0}" srcId="{7CCCA23C-4F56-4944-BFDE-C9BCBEAB92A3}" destId="{1CFB57D6-D299-4DA1-A4FF-368A34F16B5B}" srcOrd="1" destOrd="0" parTransId="{22A3D885-7990-47B8-91E6-95585D0785CD}" sibTransId="{9A99DA75-DA43-4D31-B476-B769DC89CDBD}"/>
    <dgm:cxn modelId="{4E94BB51-C321-4F72-8F9B-91ACE1AF041E}" type="presOf" srcId="{533E86B7-4EB6-42BE-BFC8-ABB9DF546D53}" destId="{9F47685A-AEC5-4A7D-9E96-28CBC40AA189}" srcOrd="0" destOrd="2" presId="urn:microsoft.com/office/officeart/2005/8/layout/list1"/>
    <dgm:cxn modelId="{337E0F75-4254-42CF-AEB7-3238E52D48DE}" type="presOf" srcId="{E2ED4EF7-1DDA-4B43-9F74-F59849F05E8F}" destId="{9F47685A-AEC5-4A7D-9E96-28CBC40AA189}" srcOrd="0" destOrd="3" presId="urn:microsoft.com/office/officeart/2005/8/layout/list1"/>
    <dgm:cxn modelId="{BA80AB84-0AEA-456F-9EB8-9946F194B494}" type="presOf" srcId="{F1183685-0F8E-435E-8325-76DE888442F7}" destId="{9F47685A-AEC5-4A7D-9E96-28CBC40AA189}" srcOrd="0" destOrd="0" presId="urn:microsoft.com/office/officeart/2005/8/layout/list1"/>
    <dgm:cxn modelId="{76058E87-1C67-4F0E-AAAE-C6042DE0AD9A}" srcId="{1CFB57D6-D299-4DA1-A4FF-368A34F16B5B}" destId="{F1183685-0F8E-435E-8325-76DE888442F7}" srcOrd="0" destOrd="0" parTransId="{9C3C7852-1D8A-4101-8594-A3626B90727A}" sibTransId="{F50113B4-542E-419B-9C1F-1C422B3052BD}"/>
    <dgm:cxn modelId="{633527B0-17AF-4E63-9E2D-FDC3F188567F}" type="presOf" srcId="{E747FEC5-87B9-4556-8D74-75B3EA4DDBBC}" destId="{04B96529-26AF-4E7F-A979-2BC8D3C92D85}" srcOrd="0" destOrd="1" presId="urn:microsoft.com/office/officeart/2005/8/layout/list1"/>
    <dgm:cxn modelId="{4F0DE1B0-4145-4215-9C96-F91F446A407A}" type="presOf" srcId="{E77FE00A-9758-4932-A8C7-D8D46B8CA93C}" destId="{04B96529-26AF-4E7F-A979-2BC8D3C92D85}" srcOrd="0" destOrd="2" presId="urn:microsoft.com/office/officeart/2005/8/layout/list1"/>
    <dgm:cxn modelId="{2A90DED5-58C5-43CB-BB17-C53BF969DF9F}" type="presOf" srcId="{147D6260-E1BA-4B58-98C2-917E47DC0CC2}" destId="{04B96529-26AF-4E7F-A979-2BC8D3C92D85}" srcOrd="0" destOrd="0" presId="urn:microsoft.com/office/officeart/2005/8/layout/list1"/>
    <dgm:cxn modelId="{9E39A4DA-5622-4696-8A46-15B8556E716F}" srcId="{05BB1078-7D93-41E6-8D3F-1AE1E793F42A}" destId="{147D6260-E1BA-4B58-98C2-917E47DC0CC2}" srcOrd="0" destOrd="0" parTransId="{11E3D4C4-9BE4-48C7-930A-2DCEA8A98755}" sibTransId="{27D93B41-8539-4E46-9A30-D31D772CB74C}"/>
    <dgm:cxn modelId="{3AA286E3-B721-4FC2-B659-AD2D630C82FA}" type="presOf" srcId="{05BB1078-7D93-41E6-8D3F-1AE1E793F42A}" destId="{C4D085EF-42B3-49C8-9A68-EFF2C574FD10}" srcOrd="1" destOrd="0" presId="urn:microsoft.com/office/officeart/2005/8/layout/list1"/>
    <dgm:cxn modelId="{577C46E8-734D-4F70-8118-4E064A4D082E}" type="presOf" srcId="{1CFB57D6-D299-4DA1-A4FF-368A34F16B5B}" destId="{D3345F4E-73EF-4CDC-AD76-FEA3B5F7D4CE}" srcOrd="0" destOrd="0" presId="urn:microsoft.com/office/officeart/2005/8/layout/list1"/>
    <dgm:cxn modelId="{46594FFD-5455-4942-8D80-A899D3466BA1}" type="presOf" srcId="{7CCCA23C-4F56-4944-BFDE-C9BCBEAB92A3}" destId="{9749FF85-9703-4E99-95B9-49E564B89567}" srcOrd="0" destOrd="0" presId="urn:microsoft.com/office/officeart/2005/8/layout/list1"/>
    <dgm:cxn modelId="{7DE3BE78-1D00-4E08-B802-91405EC37D2A}" type="presParOf" srcId="{9749FF85-9703-4E99-95B9-49E564B89567}" destId="{34764F48-D089-434E-8E85-C395EC2262B7}" srcOrd="0" destOrd="0" presId="urn:microsoft.com/office/officeart/2005/8/layout/list1"/>
    <dgm:cxn modelId="{65DE3DD4-0ED7-469B-A14C-DDE69DDF7152}" type="presParOf" srcId="{34764F48-D089-434E-8E85-C395EC2262B7}" destId="{9A99F61A-BA2A-4F7D-8342-3DD1EED622E6}" srcOrd="0" destOrd="0" presId="urn:microsoft.com/office/officeart/2005/8/layout/list1"/>
    <dgm:cxn modelId="{6C0DAAB4-CD35-498D-BA5F-823C72ACEE05}" type="presParOf" srcId="{34764F48-D089-434E-8E85-C395EC2262B7}" destId="{C4D085EF-42B3-49C8-9A68-EFF2C574FD10}" srcOrd="1" destOrd="0" presId="urn:microsoft.com/office/officeart/2005/8/layout/list1"/>
    <dgm:cxn modelId="{F79B8C0B-F8A6-4612-A8B8-714E7BF32361}" type="presParOf" srcId="{9749FF85-9703-4E99-95B9-49E564B89567}" destId="{81673441-FE7B-4143-BFFE-A462E8A3CCB6}" srcOrd="1" destOrd="0" presId="urn:microsoft.com/office/officeart/2005/8/layout/list1"/>
    <dgm:cxn modelId="{4FE3E475-5154-4729-B831-1E2CB3CC0C7F}" type="presParOf" srcId="{9749FF85-9703-4E99-95B9-49E564B89567}" destId="{04B96529-26AF-4E7F-A979-2BC8D3C92D85}" srcOrd="2" destOrd="0" presId="urn:microsoft.com/office/officeart/2005/8/layout/list1"/>
    <dgm:cxn modelId="{0017702A-8461-4997-B083-F780A22441AE}" type="presParOf" srcId="{9749FF85-9703-4E99-95B9-49E564B89567}" destId="{C996E4AE-73F9-4C0B-A466-650FB2CB47FE}" srcOrd="3" destOrd="0" presId="urn:microsoft.com/office/officeart/2005/8/layout/list1"/>
    <dgm:cxn modelId="{ED9C032B-8763-441B-A399-EF7528590725}" type="presParOf" srcId="{9749FF85-9703-4E99-95B9-49E564B89567}" destId="{037EB185-25CD-4167-9F5D-27F614ADFDCD}" srcOrd="4" destOrd="0" presId="urn:microsoft.com/office/officeart/2005/8/layout/list1"/>
    <dgm:cxn modelId="{3688E59D-7B0D-40A0-B878-1D611814C1F7}" type="presParOf" srcId="{037EB185-25CD-4167-9F5D-27F614ADFDCD}" destId="{D3345F4E-73EF-4CDC-AD76-FEA3B5F7D4CE}" srcOrd="0" destOrd="0" presId="urn:microsoft.com/office/officeart/2005/8/layout/list1"/>
    <dgm:cxn modelId="{C32AC4DD-A88D-4179-A837-AEFEF37B7593}" type="presParOf" srcId="{037EB185-25CD-4167-9F5D-27F614ADFDCD}" destId="{13B60F2F-A01E-4EE8-8586-204ED4275672}" srcOrd="1" destOrd="0" presId="urn:microsoft.com/office/officeart/2005/8/layout/list1"/>
    <dgm:cxn modelId="{21564DDA-A9F8-4F36-8680-9A0167D93282}" type="presParOf" srcId="{9749FF85-9703-4E99-95B9-49E564B89567}" destId="{255A0289-A8DA-4098-9E40-7B07EC0187DA}" srcOrd="5" destOrd="0" presId="urn:microsoft.com/office/officeart/2005/8/layout/list1"/>
    <dgm:cxn modelId="{B72B14D8-2DE4-4B8B-B766-2D6175E2AE4E}" type="presParOf" srcId="{9749FF85-9703-4E99-95B9-49E564B89567}" destId="{9F47685A-AEC5-4A7D-9E96-28CBC40AA189}" srcOrd="6"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2A268A-3F36-4B67-8E21-D0F7ADB0AE32}" type="doc">
      <dgm:prSet loTypeId="urn:microsoft.com/office/officeart/2018/2/layout/IconLabelDescriptionList" loCatId="icon" qsTypeId="urn:microsoft.com/office/officeart/2005/8/quickstyle/simple1" qsCatId="simple" csTypeId="urn:microsoft.com/office/officeart/2018/5/colors/Iconchunking_neutralbg_colorful1" csCatId="colorful" phldr="1"/>
      <dgm:spPr/>
      <dgm:t>
        <a:bodyPr/>
        <a:lstStyle/>
        <a:p>
          <a:endParaRPr lang="en-US"/>
        </a:p>
      </dgm:t>
    </dgm:pt>
    <dgm:pt modelId="{A33117E8-C538-46D5-8E03-085BA9F731F8}">
      <dgm:prSet/>
      <dgm:spPr/>
      <dgm:t>
        <a:bodyPr/>
        <a:lstStyle/>
        <a:p>
          <a:pPr>
            <a:lnSpc>
              <a:spcPct val="100000"/>
            </a:lnSpc>
            <a:defRPr b="1"/>
          </a:pPr>
          <a:r>
            <a:rPr lang="fr-CA"/>
            <a:t>Enjeux </a:t>
          </a:r>
          <a:endParaRPr lang="en-US"/>
        </a:p>
      </dgm:t>
    </dgm:pt>
    <dgm:pt modelId="{6B008C80-34DF-4089-8378-D8A2B622E7CE}" type="parTrans" cxnId="{913EA505-F827-4BA3-A2D4-4412E92F5EAF}">
      <dgm:prSet/>
      <dgm:spPr/>
      <dgm:t>
        <a:bodyPr/>
        <a:lstStyle/>
        <a:p>
          <a:endParaRPr lang="en-US"/>
        </a:p>
      </dgm:t>
    </dgm:pt>
    <dgm:pt modelId="{F67CA03E-0A0E-4449-9417-51AA764A302C}" type="sibTrans" cxnId="{913EA505-F827-4BA3-A2D4-4412E92F5EAF}">
      <dgm:prSet/>
      <dgm:spPr/>
      <dgm:t>
        <a:bodyPr/>
        <a:lstStyle/>
        <a:p>
          <a:endParaRPr lang="en-US"/>
        </a:p>
      </dgm:t>
    </dgm:pt>
    <dgm:pt modelId="{1D66E5EB-3B6E-4754-BFD6-CBBAEA7F790C}">
      <dgm:prSet/>
      <dgm:spPr/>
      <dgm:t>
        <a:bodyPr/>
        <a:lstStyle/>
        <a:p>
          <a:pPr>
            <a:lnSpc>
              <a:spcPct val="100000"/>
            </a:lnSpc>
          </a:pPr>
          <a:r>
            <a:rPr lang="fr-CA"/>
            <a:t>Pédagogique</a:t>
          </a:r>
          <a:endParaRPr lang="en-US"/>
        </a:p>
      </dgm:t>
    </dgm:pt>
    <dgm:pt modelId="{ABD07E57-9648-47A5-AC7D-EE933F66D5B8}" type="parTrans" cxnId="{27642550-4957-4779-BE7E-097FAEF83C25}">
      <dgm:prSet/>
      <dgm:spPr/>
      <dgm:t>
        <a:bodyPr/>
        <a:lstStyle/>
        <a:p>
          <a:endParaRPr lang="en-US"/>
        </a:p>
      </dgm:t>
    </dgm:pt>
    <dgm:pt modelId="{E7E9818F-004E-4E13-95B5-D5BFE47A6116}" type="sibTrans" cxnId="{27642550-4957-4779-BE7E-097FAEF83C25}">
      <dgm:prSet/>
      <dgm:spPr/>
      <dgm:t>
        <a:bodyPr/>
        <a:lstStyle/>
        <a:p>
          <a:endParaRPr lang="en-US"/>
        </a:p>
      </dgm:t>
    </dgm:pt>
    <dgm:pt modelId="{98B41033-1E68-45D8-A9D2-AE2309380B7A}">
      <dgm:prSet/>
      <dgm:spPr/>
      <dgm:t>
        <a:bodyPr/>
        <a:lstStyle/>
        <a:p>
          <a:r>
            <a:rPr lang="fr-CA"/>
            <a:t>Formation continue des enseignants</a:t>
          </a:r>
          <a:endParaRPr lang="en-US"/>
        </a:p>
      </dgm:t>
    </dgm:pt>
    <dgm:pt modelId="{9BCEF960-3D75-48FD-BA14-93B5A706C851}" type="parTrans" cxnId="{87ECE2DA-6B2D-47AF-90B3-F19F21181175}">
      <dgm:prSet/>
      <dgm:spPr/>
      <dgm:t>
        <a:bodyPr/>
        <a:lstStyle/>
        <a:p>
          <a:endParaRPr lang="en-US"/>
        </a:p>
      </dgm:t>
    </dgm:pt>
    <dgm:pt modelId="{F2EAAA59-68E6-4146-B649-846229DDB528}" type="sibTrans" cxnId="{87ECE2DA-6B2D-47AF-90B3-F19F21181175}">
      <dgm:prSet/>
      <dgm:spPr/>
      <dgm:t>
        <a:bodyPr/>
        <a:lstStyle/>
        <a:p>
          <a:endParaRPr lang="en-US"/>
        </a:p>
      </dgm:t>
    </dgm:pt>
    <dgm:pt modelId="{2C2FD3DE-8227-4A41-BFAA-3376E71BE2A7}">
      <dgm:prSet/>
      <dgm:spPr/>
      <dgm:t>
        <a:bodyPr/>
        <a:lstStyle/>
        <a:p>
          <a:r>
            <a:rPr lang="fr-CA"/>
            <a:t>Approche pédagogique à ajuster constamment</a:t>
          </a:r>
          <a:endParaRPr lang="en-US"/>
        </a:p>
      </dgm:t>
    </dgm:pt>
    <dgm:pt modelId="{14DA46F9-AAB3-4224-B22C-53DEDCDE2917}" type="parTrans" cxnId="{33A42B46-F069-4079-8AC4-20B5641723BE}">
      <dgm:prSet/>
      <dgm:spPr/>
      <dgm:t>
        <a:bodyPr/>
        <a:lstStyle/>
        <a:p>
          <a:endParaRPr lang="en-US"/>
        </a:p>
      </dgm:t>
    </dgm:pt>
    <dgm:pt modelId="{E2A0B41D-6B5F-4881-A267-91F5C4008AB3}" type="sibTrans" cxnId="{33A42B46-F069-4079-8AC4-20B5641723BE}">
      <dgm:prSet/>
      <dgm:spPr/>
      <dgm:t>
        <a:bodyPr/>
        <a:lstStyle/>
        <a:p>
          <a:endParaRPr lang="en-US"/>
        </a:p>
      </dgm:t>
    </dgm:pt>
    <dgm:pt modelId="{4CEC57C8-BF29-4E79-BDD8-9DF79ED5A646}">
      <dgm:prSet/>
      <dgm:spPr/>
      <dgm:t>
        <a:bodyPr/>
        <a:lstStyle/>
        <a:p>
          <a:r>
            <a:rPr lang="fr-CA"/>
            <a:t>Adaptation à la clientèle</a:t>
          </a:r>
          <a:endParaRPr lang="en-US"/>
        </a:p>
      </dgm:t>
    </dgm:pt>
    <dgm:pt modelId="{3B29E753-0DB1-4103-AE40-964D28DC2DDB}" type="parTrans" cxnId="{470D0273-E968-47C6-8013-62D6EA0B2CE2}">
      <dgm:prSet/>
      <dgm:spPr/>
      <dgm:t>
        <a:bodyPr/>
        <a:lstStyle/>
        <a:p>
          <a:endParaRPr lang="en-US"/>
        </a:p>
      </dgm:t>
    </dgm:pt>
    <dgm:pt modelId="{C7B011D0-2105-435F-A1E9-AB7A9C3F7056}" type="sibTrans" cxnId="{470D0273-E968-47C6-8013-62D6EA0B2CE2}">
      <dgm:prSet/>
      <dgm:spPr/>
      <dgm:t>
        <a:bodyPr/>
        <a:lstStyle/>
        <a:p>
          <a:endParaRPr lang="en-US"/>
        </a:p>
      </dgm:t>
    </dgm:pt>
    <dgm:pt modelId="{346144DA-E413-4CDE-86A7-5D99E1B0B990}">
      <dgm:prSet/>
      <dgm:spPr/>
      <dgm:t>
        <a:bodyPr/>
        <a:lstStyle/>
        <a:p>
          <a:r>
            <a:rPr lang="fr-CA"/>
            <a:t>Gestion de classe (évaluation, collaboration...) </a:t>
          </a:r>
          <a:endParaRPr lang="en-US"/>
        </a:p>
      </dgm:t>
    </dgm:pt>
    <dgm:pt modelId="{763DA3D9-ADCE-4055-B04F-4F05668951E7}" type="parTrans" cxnId="{4128435C-8DDE-4924-9D4F-9AC18BEEE1D7}">
      <dgm:prSet/>
      <dgm:spPr/>
      <dgm:t>
        <a:bodyPr/>
        <a:lstStyle/>
        <a:p>
          <a:endParaRPr lang="en-US"/>
        </a:p>
      </dgm:t>
    </dgm:pt>
    <dgm:pt modelId="{6233DF47-0639-4507-AD55-225F295E8AA2}" type="sibTrans" cxnId="{4128435C-8DDE-4924-9D4F-9AC18BEEE1D7}">
      <dgm:prSet/>
      <dgm:spPr/>
      <dgm:t>
        <a:bodyPr/>
        <a:lstStyle/>
        <a:p>
          <a:endParaRPr lang="en-US"/>
        </a:p>
      </dgm:t>
    </dgm:pt>
    <dgm:pt modelId="{DF2CA30C-9D69-4673-829A-88CC3B6189AD}">
      <dgm:prSet/>
      <dgm:spPr/>
      <dgm:t>
        <a:bodyPr/>
        <a:lstStyle/>
        <a:p>
          <a:pPr>
            <a:lnSpc>
              <a:spcPct val="100000"/>
            </a:lnSpc>
            <a:defRPr b="1"/>
          </a:pPr>
          <a:r>
            <a:rPr lang="fr-CA"/>
            <a:t>Exigences</a:t>
          </a:r>
          <a:endParaRPr lang="en-US"/>
        </a:p>
      </dgm:t>
    </dgm:pt>
    <dgm:pt modelId="{F5379FA4-4D28-4313-9025-A7FD30FB1CEC}" type="parTrans" cxnId="{CF05F276-559E-4550-AD6B-671FD90DCF19}">
      <dgm:prSet/>
      <dgm:spPr/>
      <dgm:t>
        <a:bodyPr/>
        <a:lstStyle/>
        <a:p>
          <a:endParaRPr lang="en-US"/>
        </a:p>
      </dgm:t>
    </dgm:pt>
    <dgm:pt modelId="{8EB0FDE7-FFF5-4532-8566-FBB212D1CFF9}" type="sibTrans" cxnId="{CF05F276-559E-4550-AD6B-671FD90DCF19}">
      <dgm:prSet/>
      <dgm:spPr/>
      <dgm:t>
        <a:bodyPr/>
        <a:lstStyle/>
        <a:p>
          <a:endParaRPr lang="en-US"/>
        </a:p>
      </dgm:t>
    </dgm:pt>
    <dgm:pt modelId="{01EF01C6-F130-45A5-AE49-6BCD26868389}">
      <dgm:prSet/>
      <dgm:spPr/>
      <dgm:t>
        <a:bodyPr/>
        <a:lstStyle/>
        <a:p>
          <a:pPr>
            <a:lnSpc>
              <a:spcPct val="100000"/>
            </a:lnSpc>
          </a:pPr>
          <a:r>
            <a:rPr lang="fr-CA"/>
            <a:t>Accessibilité</a:t>
          </a:r>
          <a:endParaRPr lang="en-US"/>
        </a:p>
      </dgm:t>
    </dgm:pt>
    <dgm:pt modelId="{9DCFAD4D-DAE8-4E0D-8BCB-7EB598AF36FE}" type="parTrans" cxnId="{D05BA36B-F970-4BB1-9F6D-38AAB5E7F9A3}">
      <dgm:prSet/>
      <dgm:spPr/>
      <dgm:t>
        <a:bodyPr/>
        <a:lstStyle/>
        <a:p>
          <a:endParaRPr lang="en-US"/>
        </a:p>
      </dgm:t>
    </dgm:pt>
    <dgm:pt modelId="{236F4DA6-76C2-4205-A49B-DE855185558F}" type="sibTrans" cxnId="{D05BA36B-F970-4BB1-9F6D-38AAB5E7F9A3}">
      <dgm:prSet/>
      <dgm:spPr/>
      <dgm:t>
        <a:bodyPr/>
        <a:lstStyle/>
        <a:p>
          <a:endParaRPr lang="en-US"/>
        </a:p>
      </dgm:t>
    </dgm:pt>
    <dgm:pt modelId="{3119FDC2-699B-4CA6-884E-A10BA52E2675}">
      <dgm:prSet/>
      <dgm:spPr/>
      <dgm:t>
        <a:bodyPr/>
        <a:lstStyle/>
        <a:p>
          <a:r>
            <a:rPr lang="fr-CA"/>
            <a:t>Outils technologiques et contenus</a:t>
          </a:r>
          <a:endParaRPr lang="en-US"/>
        </a:p>
      </dgm:t>
    </dgm:pt>
    <dgm:pt modelId="{AB20D80C-8923-4292-B525-57CA5F735A90}" type="parTrans" cxnId="{C000B9D5-1AFA-411F-B18C-353F23028EC8}">
      <dgm:prSet/>
      <dgm:spPr/>
      <dgm:t>
        <a:bodyPr/>
        <a:lstStyle/>
        <a:p>
          <a:endParaRPr lang="en-US"/>
        </a:p>
      </dgm:t>
    </dgm:pt>
    <dgm:pt modelId="{FBC81434-740B-495D-99AF-FF9B13423625}" type="sibTrans" cxnId="{C000B9D5-1AFA-411F-B18C-353F23028EC8}">
      <dgm:prSet/>
      <dgm:spPr/>
      <dgm:t>
        <a:bodyPr/>
        <a:lstStyle/>
        <a:p>
          <a:endParaRPr lang="en-US"/>
        </a:p>
      </dgm:t>
    </dgm:pt>
    <dgm:pt modelId="{85A044A0-1B0A-4411-BC37-0B0BBD8DF7C2}">
      <dgm:prSet/>
      <dgm:spPr/>
      <dgm:t>
        <a:bodyPr/>
        <a:lstStyle/>
        <a:p>
          <a:r>
            <a:rPr lang="fr-CA"/>
            <a:t>Équipements adaptés</a:t>
          </a:r>
          <a:endParaRPr lang="en-US"/>
        </a:p>
      </dgm:t>
    </dgm:pt>
    <dgm:pt modelId="{B4739FF8-A758-4355-99C9-5E95CF21E463}" type="parTrans" cxnId="{43A87906-0A6E-4BD4-9206-D6057397E3FB}">
      <dgm:prSet/>
      <dgm:spPr/>
      <dgm:t>
        <a:bodyPr/>
        <a:lstStyle/>
        <a:p>
          <a:endParaRPr lang="en-US"/>
        </a:p>
      </dgm:t>
    </dgm:pt>
    <dgm:pt modelId="{9752A61E-7117-4C5B-8A35-7D88C317D07B}" type="sibTrans" cxnId="{43A87906-0A6E-4BD4-9206-D6057397E3FB}">
      <dgm:prSet/>
      <dgm:spPr/>
      <dgm:t>
        <a:bodyPr/>
        <a:lstStyle/>
        <a:p>
          <a:endParaRPr lang="en-US"/>
        </a:p>
      </dgm:t>
    </dgm:pt>
    <dgm:pt modelId="{61E0897E-25D4-4010-B724-2DD33CDEDD5B}">
      <dgm:prSet/>
      <dgm:spPr/>
      <dgm:t>
        <a:bodyPr/>
        <a:lstStyle/>
        <a:p>
          <a:endParaRPr lang="es-ES"/>
        </a:p>
      </dgm:t>
    </dgm:pt>
    <dgm:pt modelId="{B11287C1-C4BB-4B26-8625-16B60A2163A9}" type="parTrans" cxnId="{D98ADB03-085A-418B-B686-1EF536E83305}">
      <dgm:prSet/>
      <dgm:spPr/>
      <dgm:t>
        <a:bodyPr/>
        <a:lstStyle/>
        <a:p>
          <a:endParaRPr lang="en-US"/>
        </a:p>
      </dgm:t>
    </dgm:pt>
    <dgm:pt modelId="{CDC8C0A6-9BE7-474C-B187-C451D53C1E11}" type="sibTrans" cxnId="{D98ADB03-085A-418B-B686-1EF536E83305}">
      <dgm:prSet/>
      <dgm:spPr/>
      <dgm:t>
        <a:bodyPr/>
        <a:lstStyle/>
        <a:p>
          <a:endParaRPr lang="en-US"/>
        </a:p>
      </dgm:t>
    </dgm:pt>
    <dgm:pt modelId="{31A58A2A-50A8-4C03-A79F-7A910761F113}">
      <dgm:prSet phldr="0"/>
      <dgm:spPr/>
      <dgm:t>
        <a:bodyPr/>
        <a:lstStyle/>
        <a:p>
          <a:pPr rtl="0"/>
          <a:r>
            <a:rPr lang="es-ES"/>
            <a:t>Validation des compétences technologiques des acteurs</a:t>
          </a:r>
          <a:endParaRPr lang="fr-CA">
            <a:latin typeface="Calibri Light" panose="020F0302020204030204"/>
          </a:endParaRPr>
        </a:p>
      </dgm:t>
    </dgm:pt>
    <dgm:pt modelId="{94F3C51C-D4D2-4A9C-A40E-7890689F1563}" type="parTrans" cxnId="{C7E42437-6FF4-F840-ABE4-B5B8830F9666}">
      <dgm:prSet/>
      <dgm:spPr/>
    </dgm:pt>
    <dgm:pt modelId="{00F1E809-71F2-44BB-9F96-0583C31E8F02}" type="sibTrans" cxnId="{C7E42437-6FF4-F840-ABE4-B5B8830F9666}">
      <dgm:prSet/>
      <dgm:spPr/>
    </dgm:pt>
    <dgm:pt modelId="{9923750A-C0C4-4A45-91A3-CB57CE4AB442}" type="pres">
      <dgm:prSet presAssocID="{5E2A268A-3F36-4B67-8E21-D0F7ADB0AE32}" presName="root" presStyleCnt="0">
        <dgm:presLayoutVars>
          <dgm:dir/>
          <dgm:resizeHandles val="exact"/>
        </dgm:presLayoutVars>
      </dgm:prSet>
      <dgm:spPr/>
    </dgm:pt>
    <dgm:pt modelId="{67DEBD53-35B7-41EC-A16E-60FBBC4AF586}" type="pres">
      <dgm:prSet presAssocID="{A33117E8-C538-46D5-8E03-085BA9F731F8}" presName="compNode" presStyleCnt="0"/>
      <dgm:spPr/>
    </dgm:pt>
    <dgm:pt modelId="{47EEED86-1852-49D9-8422-4E1EAFF4A8CF}" type="pres">
      <dgm:prSet presAssocID="{A33117E8-C538-46D5-8E03-085BA9F731F8}"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Enseignant"/>
        </a:ext>
      </dgm:extLst>
    </dgm:pt>
    <dgm:pt modelId="{8DFA4D9F-5A41-4FC6-A67B-8C297860BC75}" type="pres">
      <dgm:prSet presAssocID="{A33117E8-C538-46D5-8E03-085BA9F731F8}" presName="iconSpace" presStyleCnt="0"/>
      <dgm:spPr/>
    </dgm:pt>
    <dgm:pt modelId="{83ACD7C4-1DA3-414A-9C3C-87F2D3CC13F4}" type="pres">
      <dgm:prSet presAssocID="{A33117E8-C538-46D5-8E03-085BA9F731F8}" presName="parTx" presStyleLbl="revTx" presStyleIdx="0" presStyleCnt="4">
        <dgm:presLayoutVars>
          <dgm:chMax val="0"/>
          <dgm:chPref val="0"/>
        </dgm:presLayoutVars>
      </dgm:prSet>
      <dgm:spPr/>
    </dgm:pt>
    <dgm:pt modelId="{D09F2334-2E91-46BE-88AF-8985124B76B3}" type="pres">
      <dgm:prSet presAssocID="{A33117E8-C538-46D5-8E03-085BA9F731F8}" presName="txSpace" presStyleCnt="0"/>
      <dgm:spPr/>
    </dgm:pt>
    <dgm:pt modelId="{77CD34F8-1E89-4D70-9694-678C875295D5}" type="pres">
      <dgm:prSet presAssocID="{A33117E8-C538-46D5-8E03-085BA9F731F8}" presName="desTx" presStyleLbl="revTx" presStyleIdx="1" presStyleCnt="4">
        <dgm:presLayoutVars/>
      </dgm:prSet>
      <dgm:spPr/>
    </dgm:pt>
    <dgm:pt modelId="{1EEA8C0E-37D5-4716-8BF3-94C07FCABDB7}" type="pres">
      <dgm:prSet presAssocID="{F67CA03E-0A0E-4449-9417-51AA764A302C}" presName="sibTrans" presStyleCnt="0"/>
      <dgm:spPr/>
    </dgm:pt>
    <dgm:pt modelId="{BB185921-F866-43FD-9FFC-B09F707A4066}" type="pres">
      <dgm:prSet presAssocID="{DF2CA30C-9D69-4673-829A-88CC3B6189AD}" presName="compNode" presStyleCnt="0"/>
      <dgm:spPr/>
    </dgm:pt>
    <dgm:pt modelId="{C33DE57F-6AE8-45BA-ACB5-4F6165A50A1A}" type="pres">
      <dgm:prSet presAssocID="{DF2CA30C-9D69-4673-829A-88CC3B6189A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B90A6581-FE35-437D-9F46-CA67F3F9DFF1}" type="pres">
      <dgm:prSet presAssocID="{DF2CA30C-9D69-4673-829A-88CC3B6189AD}" presName="iconSpace" presStyleCnt="0"/>
      <dgm:spPr/>
    </dgm:pt>
    <dgm:pt modelId="{6F0E48E2-0597-4F1B-B492-03AD3A6ABEB0}" type="pres">
      <dgm:prSet presAssocID="{DF2CA30C-9D69-4673-829A-88CC3B6189AD}" presName="parTx" presStyleLbl="revTx" presStyleIdx="2" presStyleCnt="4">
        <dgm:presLayoutVars>
          <dgm:chMax val="0"/>
          <dgm:chPref val="0"/>
        </dgm:presLayoutVars>
      </dgm:prSet>
      <dgm:spPr/>
    </dgm:pt>
    <dgm:pt modelId="{467FFE8C-6195-4787-9E27-C504490B6D4C}" type="pres">
      <dgm:prSet presAssocID="{DF2CA30C-9D69-4673-829A-88CC3B6189AD}" presName="txSpace" presStyleCnt="0"/>
      <dgm:spPr/>
    </dgm:pt>
    <dgm:pt modelId="{16BBEA80-99B5-44CA-9AB8-784E1478747C}" type="pres">
      <dgm:prSet presAssocID="{DF2CA30C-9D69-4673-829A-88CC3B6189AD}" presName="desTx" presStyleLbl="revTx" presStyleIdx="3" presStyleCnt="4">
        <dgm:presLayoutVars/>
      </dgm:prSet>
      <dgm:spPr/>
    </dgm:pt>
  </dgm:ptLst>
  <dgm:cxnLst>
    <dgm:cxn modelId="{D98ADB03-085A-418B-B686-1EF536E83305}" srcId="{01EF01C6-F130-45A5-AE49-6BCD26868389}" destId="{61E0897E-25D4-4010-B724-2DD33CDEDD5B}" srcOrd="3" destOrd="0" parTransId="{B11287C1-C4BB-4B26-8625-16B60A2163A9}" sibTransId="{CDC8C0A6-9BE7-474C-B187-C451D53C1E11}"/>
    <dgm:cxn modelId="{913EA505-F827-4BA3-A2D4-4412E92F5EAF}" srcId="{5E2A268A-3F36-4B67-8E21-D0F7ADB0AE32}" destId="{A33117E8-C538-46D5-8E03-085BA9F731F8}" srcOrd="0" destOrd="0" parTransId="{6B008C80-34DF-4089-8378-D8A2B622E7CE}" sibTransId="{F67CA03E-0A0E-4449-9417-51AA764A302C}"/>
    <dgm:cxn modelId="{43A87906-0A6E-4BD4-9206-D6057397E3FB}" srcId="{01EF01C6-F130-45A5-AE49-6BCD26868389}" destId="{85A044A0-1B0A-4411-BC37-0B0BBD8DF7C2}" srcOrd="2" destOrd="0" parTransId="{B4739FF8-A758-4355-99C9-5E95CF21E463}" sibTransId="{9752A61E-7117-4C5B-8A35-7D88C317D07B}"/>
    <dgm:cxn modelId="{0815CC0D-3F7C-4414-BE5F-C309A5547C57}" type="presOf" srcId="{85A044A0-1B0A-4411-BC37-0B0BBD8DF7C2}" destId="{16BBEA80-99B5-44CA-9AB8-784E1478747C}" srcOrd="0" destOrd="3" presId="urn:microsoft.com/office/officeart/2018/2/layout/IconLabelDescriptionList"/>
    <dgm:cxn modelId="{B1A7D82D-32E6-4A28-B0DF-693C35ADF688}" type="presOf" srcId="{4CEC57C8-BF29-4E79-BDD8-9DF79ED5A646}" destId="{77CD34F8-1E89-4D70-9694-678C875295D5}" srcOrd="0" destOrd="3" presId="urn:microsoft.com/office/officeart/2018/2/layout/IconLabelDescriptionList"/>
    <dgm:cxn modelId="{C7E42437-6FF4-F840-ABE4-B5B8830F9666}" srcId="{01EF01C6-F130-45A5-AE49-6BCD26868389}" destId="{31A58A2A-50A8-4C03-A79F-7A910761F113}" srcOrd="0" destOrd="0" parTransId="{94F3C51C-D4D2-4A9C-A40E-7890689F1563}" sibTransId="{00F1E809-71F2-44BB-9F96-0583C31E8F02}"/>
    <dgm:cxn modelId="{4128435C-8DDE-4924-9D4F-9AC18BEEE1D7}" srcId="{1D66E5EB-3B6E-4754-BFD6-CBBAEA7F790C}" destId="{346144DA-E413-4CDE-86A7-5D99E1B0B990}" srcOrd="3" destOrd="0" parTransId="{763DA3D9-ADCE-4055-B04F-4F05668951E7}" sibTransId="{6233DF47-0639-4507-AD55-225F295E8AA2}"/>
    <dgm:cxn modelId="{33A42B46-F069-4079-8AC4-20B5641723BE}" srcId="{1D66E5EB-3B6E-4754-BFD6-CBBAEA7F790C}" destId="{2C2FD3DE-8227-4A41-BFAA-3376E71BE2A7}" srcOrd="1" destOrd="0" parTransId="{14DA46F9-AAB3-4224-B22C-53DEDCDE2917}" sibTransId="{E2A0B41D-6B5F-4881-A267-91F5C4008AB3}"/>
    <dgm:cxn modelId="{4DB04549-6E34-4D06-B15E-69AAA08F9501}" type="presOf" srcId="{2C2FD3DE-8227-4A41-BFAA-3376E71BE2A7}" destId="{77CD34F8-1E89-4D70-9694-678C875295D5}" srcOrd="0" destOrd="2" presId="urn:microsoft.com/office/officeart/2018/2/layout/IconLabelDescriptionList"/>
    <dgm:cxn modelId="{D05BA36B-F970-4BB1-9F6D-38AAB5E7F9A3}" srcId="{DF2CA30C-9D69-4673-829A-88CC3B6189AD}" destId="{01EF01C6-F130-45A5-AE49-6BCD26868389}" srcOrd="0" destOrd="0" parTransId="{9DCFAD4D-DAE8-4E0D-8BCB-7EB598AF36FE}" sibTransId="{236F4DA6-76C2-4205-A49B-DE855185558F}"/>
    <dgm:cxn modelId="{FF5FA24F-A59A-4906-B32C-D95F3FFBE660}" type="presOf" srcId="{5E2A268A-3F36-4B67-8E21-D0F7ADB0AE32}" destId="{9923750A-C0C4-4A45-91A3-CB57CE4AB442}" srcOrd="0" destOrd="0" presId="urn:microsoft.com/office/officeart/2018/2/layout/IconLabelDescriptionList"/>
    <dgm:cxn modelId="{27642550-4957-4779-BE7E-097FAEF83C25}" srcId="{A33117E8-C538-46D5-8E03-085BA9F731F8}" destId="{1D66E5EB-3B6E-4754-BFD6-CBBAEA7F790C}" srcOrd="0" destOrd="0" parTransId="{ABD07E57-9648-47A5-AC7D-EE933F66D5B8}" sibTransId="{E7E9818F-004E-4E13-95B5-D5BFE47A6116}"/>
    <dgm:cxn modelId="{470D0273-E968-47C6-8013-62D6EA0B2CE2}" srcId="{1D66E5EB-3B6E-4754-BFD6-CBBAEA7F790C}" destId="{4CEC57C8-BF29-4E79-BDD8-9DF79ED5A646}" srcOrd="2" destOrd="0" parTransId="{3B29E753-0DB1-4103-AE40-964D28DC2DDB}" sibTransId="{C7B011D0-2105-435F-A1E9-AB7A9C3F7056}"/>
    <dgm:cxn modelId="{CF05F276-559E-4550-AD6B-671FD90DCF19}" srcId="{5E2A268A-3F36-4B67-8E21-D0F7ADB0AE32}" destId="{DF2CA30C-9D69-4673-829A-88CC3B6189AD}" srcOrd="1" destOrd="0" parTransId="{F5379FA4-4D28-4313-9025-A7FD30FB1CEC}" sibTransId="{8EB0FDE7-FFF5-4532-8566-FBB212D1CFF9}"/>
    <dgm:cxn modelId="{8B2FF788-11AA-4FA9-A912-B63CB4751F4C}" type="presOf" srcId="{01EF01C6-F130-45A5-AE49-6BCD26868389}" destId="{16BBEA80-99B5-44CA-9AB8-784E1478747C}" srcOrd="0" destOrd="0" presId="urn:microsoft.com/office/officeart/2018/2/layout/IconLabelDescriptionList"/>
    <dgm:cxn modelId="{2ED5A3A3-B653-469C-9190-5860BBC2B4FA}" type="presOf" srcId="{346144DA-E413-4CDE-86A7-5D99E1B0B990}" destId="{77CD34F8-1E89-4D70-9694-678C875295D5}" srcOrd="0" destOrd="4" presId="urn:microsoft.com/office/officeart/2018/2/layout/IconLabelDescriptionList"/>
    <dgm:cxn modelId="{4DB240BE-54F1-48A6-B7CA-5173EC843B5D}" type="presOf" srcId="{1D66E5EB-3B6E-4754-BFD6-CBBAEA7F790C}" destId="{77CD34F8-1E89-4D70-9694-678C875295D5}" srcOrd="0" destOrd="0" presId="urn:microsoft.com/office/officeart/2018/2/layout/IconLabelDescriptionList"/>
    <dgm:cxn modelId="{C000B9D5-1AFA-411F-B18C-353F23028EC8}" srcId="{01EF01C6-F130-45A5-AE49-6BCD26868389}" destId="{3119FDC2-699B-4CA6-884E-A10BA52E2675}" srcOrd="1" destOrd="0" parTransId="{AB20D80C-8923-4292-B525-57CA5F735A90}" sibTransId="{FBC81434-740B-495D-99AF-FF9B13423625}"/>
    <dgm:cxn modelId="{A8E970D6-5B3C-451C-A8A8-7F20DEEFF725}" type="presOf" srcId="{3119FDC2-699B-4CA6-884E-A10BA52E2675}" destId="{16BBEA80-99B5-44CA-9AB8-784E1478747C}" srcOrd="0" destOrd="2" presId="urn:microsoft.com/office/officeart/2018/2/layout/IconLabelDescriptionList"/>
    <dgm:cxn modelId="{D01BEAD9-3F00-4747-BBEC-02577D025DB5}" type="presOf" srcId="{98B41033-1E68-45D8-A9D2-AE2309380B7A}" destId="{77CD34F8-1E89-4D70-9694-678C875295D5}" srcOrd="0" destOrd="1" presId="urn:microsoft.com/office/officeart/2018/2/layout/IconLabelDescriptionList"/>
    <dgm:cxn modelId="{87ECE2DA-6B2D-47AF-90B3-F19F21181175}" srcId="{1D66E5EB-3B6E-4754-BFD6-CBBAEA7F790C}" destId="{98B41033-1E68-45D8-A9D2-AE2309380B7A}" srcOrd="0" destOrd="0" parTransId="{9BCEF960-3D75-48FD-BA14-93B5A706C851}" sibTransId="{F2EAAA59-68E6-4146-B649-846229DDB528}"/>
    <dgm:cxn modelId="{7B9D1AE2-31AA-49C5-9B32-ACD936638B4F}" type="presOf" srcId="{DF2CA30C-9D69-4673-829A-88CC3B6189AD}" destId="{6F0E48E2-0597-4F1B-B492-03AD3A6ABEB0}" srcOrd="0" destOrd="0" presId="urn:microsoft.com/office/officeart/2018/2/layout/IconLabelDescriptionList"/>
    <dgm:cxn modelId="{CE4263E9-0BF9-D34E-840D-F3A05B692FDE}" type="presOf" srcId="{31A58A2A-50A8-4C03-A79F-7A910761F113}" destId="{16BBEA80-99B5-44CA-9AB8-784E1478747C}" srcOrd="0" destOrd="1" presId="urn:microsoft.com/office/officeart/2018/2/layout/IconLabelDescriptionList"/>
    <dgm:cxn modelId="{BC32F1F7-0D3A-491C-8547-CB69E8C3EDAB}" type="presOf" srcId="{61E0897E-25D4-4010-B724-2DD33CDEDD5B}" destId="{16BBEA80-99B5-44CA-9AB8-784E1478747C}" srcOrd="0" destOrd="4" presId="urn:microsoft.com/office/officeart/2018/2/layout/IconLabelDescriptionList"/>
    <dgm:cxn modelId="{2A52EFFB-9892-4331-982D-B43F49F2A49E}" type="presOf" srcId="{A33117E8-C538-46D5-8E03-085BA9F731F8}" destId="{83ACD7C4-1DA3-414A-9C3C-87F2D3CC13F4}" srcOrd="0" destOrd="0" presId="urn:microsoft.com/office/officeart/2018/2/layout/IconLabelDescriptionList"/>
    <dgm:cxn modelId="{2668641C-3841-4498-9ABB-70577CF62B0B}" type="presParOf" srcId="{9923750A-C0C4-4A45-91A3-CB57CE4AB442}" destId="{67DEBD53-35B7-41EC-A16E-60FBBC4AF586}" srcOrd="0" destOrd="0" presId="urn:microsoft.com/office/officeart/2018/2/layout/IconLabelDescriptionList"/>
    <dgm:cxn modelId="{78A37B17-FD69-4854-A0E4-1ACCF1CD00C1}" type="presParOf" srcId="{67DEBD53-35B7-41EC-A16E-60FBBC4AF586}" destId="{47EEED86-1852-49D9-8422-4E1EAFF4A8CF}" srcOrd="0" destOrd="0" presId="urn:microsoft.com/office/officeart/2018/2/layout/IconLabelDescriptionList"/>
    <dgm:cxn modelId="{6946B3DA-340E-47E9-9DF3-3FD37E0DCFAE}" type="presParOf" srcId="{67DEBD53-35B7-41EC-A16E-60FBBC4AF586}" destId="{8DFA4D9F-5A41-4FC6-A67B-8C297860BC75}" srcOrd="1" destOrd="0" presId="urn:microsoft.com/office/officeart/2018/2/layout/IconLabelDescriptionList"/>
    <dgm:cxn modelId="{9E7A975F-7CB2-41F8-AE04-F9A9A3718600}" type="presParOf" srcId="{67DEBD53-35B7-41EC-A16E-60FBBC4AF586}" destId="{83ACD7C4-1DA3-414A-9C3C-87F2D3CC13F4}" srcOrd="2" destOrd="0" presId="urn:microsoft.com/office/officeart/2018/2/layout/IconLabelDescriptionList"/>
    <dgm:cxn modelId="{2D85452A-88A0-4BB2-8AAA-10DFEFAECDE3}" type="presParOf" srcId="{67DEBD53-35B7-41EC-A16E-60FBBC4AF586}" destId="{D09F2334-2E91-46BE-88AF-8985124B76B3}" srcOrd="3" destOrd="0" presId="urn:microsoft.com/office/officeart/2018/2/layout/IconLabelDescriptionList"/>
    <dgm:cxn modelId="{303CFE73-D787-437B-ACCC-724612376D36}" type="presParOf" srcId="{67DEBD53-35B7-41EC-A16E-60FBBC4AF586}" destId="{77CD34F8-1E89-4D70-9694-678C875295D5}" srcOrd="4" destOrd="0" presId="urn:microsoft.com/office/officeart/2018/2/layout/IconLabelDescriptionList"/>
    <dgm:cxn modelId="{C5E469CF-70AF-4F93-81F6-444088F27F24}" type="presParOf" srcId="{9923750A-C0C4-4A45-91A3-CB57CE4AB442}" destId="{1EEA8C0E-37D5-4716-8BF3-94C07FCABDB7}" srcOrd="1" destOrd="0" presId="urn:microsoft.com/office/officeart/2018/2/layout/IconLabelDescriptionList"/>
    <dgm:cxn modelId="{6BF7B321-BFBA-4054-B484-5B875B575643}" type="presParOf" srcId="{9923750A-C0C4-4A45-91A3-CB57CE4AB442}" destId="{BB185921-F866-43FD-9FFC-B09F707A4066}" srcOrd="2" destOrd="0" presId="urn:microsoft.com/office/officeart/2018/2/layout/IconLabelDescriptionList"/>
    <dgm:cxn modelId="{1C30BF0D-8B55-4D42-ACD5-8FFACB0871F8}" type="presParOf" srcId="{BB185921-F866-43FD-9FFC-B09F707A4066}" destId="{C33DE57F-6AE8-45BA-ACB5-4F6165A50A1A}" srcOrd="0" destOrd="0" presId="urn:microsoft.com/office/officeart/2018/2/layout/IconLabelDescriptionList"/>
    <dgm:cxn modelId="{43E8BB4D-E260-4016-AEA9-97D18B1B09E3}" type="presParOf" srcId="{BB185921-F866-43FD-9FFC-B09F707A4066}" destId="{B90A6581-FE35-437D-9F46-CA67F3F9DFF1}" srcOrd="1" destOrd="0" presId="urn:microsoft.com/office/officeart/2018/2/layout/IconLabelDescriptionList"/>
    <dgm:cxn modelId="{254F7732-CDD5-454A-8E44-675B96DCB208}" type="presParOf" srcId="{BB185921-F866-43FD-9FFC-B09F707A4066}" destId="{6F0E48E2-0597-4F1B-B492-03AD3A6ABEB0}" srcOrd="2" destOrd="0" presId="urn:microsoft.com/office/officeart/2018/2/layout/IconLabelDescriptionList"/>
    <dgm:cxn modelId="{7509EADD-4D16-4F35-B409-130DC8528655}" type="presParOf" srcId="{BB185921-F866-43FD-9FFC-B09F707A4066}" destId="{467FFE8C-6195-4787-9E27-C504490B6D4C}" srcOrd="3" destOrd="0" presId="urn:microsoft.com/office/officeart/2018/2/layout/IconLabelDescriptionList"/>
    <dgm:cxn modelId="{CE2988EE-41EC-4A65-B4E6-91F190189B87}" type="presParOf" srcId="{BB185921-F866-43FD-9FFC-B09F707A4066}" destId="{16BBEA80-99B5-44CA-9AB8-784E1478747C}" srcOrd="4" destOrd="0" presId="urn:microsoft.com/office/officeart/2018/2/layout/IconLabelDescrip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D672A5-835F-41C4-B443-2A06CDAA4C32}">
      <dsp:nvSpPr>
        <dsp:cNvPr id="0" name=""/>
        <dsp:cNvSpPr/>
      </dsp:nvSpPr>
      <dsp:spPr>
        <a:xfrm>
          <a:off x="478800" y="1095669"/>
          <a:ext cx="1098000" cy="1098000"/>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7AB261F-A83D-4218-B36D-1E4087D3DBF6}">
      <dsp:nvSpPr>
        <dsp:cNvPr id="0" name=""/>
        <dsp:cNvSpPr/>
      </dsp:nvSpPr>
      <dsp:spPr>
        <a:xfrm>
          <a:off x="712800" y="1329669"/>
          <a:ext cx="630000" cy="63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97AD75D-0042-4C7F-B4CE-E01C2D6A14F5}">
      <dsp:nvSpPr>
        <dsp:cNvPr id="0" name=""/>
        <dsp:cNvSpPr/>
      </dsp:nvSpPr>
      <dsp:spPr>
        <a:xfrm>
          <a:off x="12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s-ES" sz="1800" kern="1200"/>
            <a:t>Contexte introductif</a:t>
          </a:r>
          <a:endParaRPr lang="en-US" sz="1800" kern="1200"/>
        </a:p>
      </dsp:txBody>
      <dsp:txXfrm>
        <a:off x="127800" y="2535669"/>
        <a:ext cx="1800000" cy="720000"/>
      </dsp:txXfrm>
    </dsp:sp>
    <dsp:sp modelId="{C2EC4117-B311-453A-88F3-8A1136B27F33}">
      <dsp:nvSpPr>
        <dsp:cNvPr id="0" name=""/>
        <dsp:cNvSpPr/>
      </dsp:nvSpPr>
      <dsp:spPr>
        <a:xfrm>
          <a:off x="2593800" y="1095669"/>
          <a:ext cx="1098000" cy="1098000"/>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C0338ED-60D8-4A10-9386-0ADEC5266E44}">
      <dsp:nvSpPr>
        <dsp:cNvPr id="0" name=""/>
        <dsp:cNvSpPr/>
      </dsp:nvSpPr>
      <dsp:spPr>
        <a:xfrm>
          <a:off x="2827800" y="1329668"/>
          <a:ext cx="630000" cy="63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69CB01A-8C72-410C-B99D-8404C73A7C6D}">
      <dsp:nvSpPr>
        <dsp:cNvPr id="0" name=""/>
        <dsp:cNvSpPr/>
      </dsp:nvSpPr>
      <dsp:spPr>
        <a:xfrm>
          <a:off x="2242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s-ES" sz="1800" kern="1200"/>
            <a:t>Objectifs de la communication</a:t>
          </a:r>
          <a:endParaRPr lang="en-US" sz="1800" kern="1200"/>
        </a:p>
      </dsp:txBody>
      <dsp:txXfrm>
        <a:off x="2242800" y="2535669"/>
        <a:ext cx="1800000" cy="720000"/>
      </dsp:txXfrm>
    </dsp:sp>
    <dsp:sp modelId="{1A4C0068-A154-4326-B9E6-02EC20C7674E}">
      <dsp:nvSpPr>
        <dsp:cNvPr id="0" name=""/>
        <dsp:cNvSpPr/>
      </dsp:nvSpPr>
      <dsp:spPr>
        <a:xfrm>
          <a:off x="4708800" y="1095669"/>
          <a:ext cx="1098000" cy="1098000"/>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C506E64-E6B5-4EF1-943F-D7A3A7A3F88C}">
      <dsp:nvSpPr>
        <dsp:cNvPr id="0" name=""/>
        <dsp:cNvSpPr/>
      </dsp:nvSpPr>
      <dsp:spPr>
        <a:xfrm>
          <a:off x="4942800" y="1329668"/>
          <a:ext cx="630000" cy="63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822844-D4DD-4674-B44A-E1A644D5A0B5}">
      <dsp:nvSpPr>
        <dsp:cNvPr id="0" name=""/>
        <dsp:cNvSpPr/>
      </dsp:nvSpPr>
      <dsp:spPr>
        <a:xfrm>
          <a:off x="435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s-ES" sz="1800" kern="1200"/>
            <a:t>Cadre théorique</a:t>
          </a:r>
          <a:endParaRPr lang="en-US" sz="1800" kern="1200"/>
        </a:p>
      </dsp:txBody>
      <dsp:txXfrm>
        <a:off x="4357800" y="2535669"/>
        <a:ext cx="1800000" cy="720000"/>
      </dsp:txXfrm>
    </dsp:sp>
    <dsp:sp modelId="{B1DCA06E-62DE-42F4-8669-FC0B840A90AD}">
      <dsp:nvSpPr>
        <dsp:cNvPr id="0" name=""/>
        <dsp:cNvSpPr/>
      </dsp:nvSpPr>
      <dsp:spPr>
        <a:xfrm>
          <a:off x="6823800" y="1095669"/>
          <a:ext cx="1098000" cy="1098000"/>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E3DE895-5E5E-495C-89BD-742109BF6284}">
      <dsp:nvSpPr>
        <dsp:cNvPr id="0" name=""/>
        <dsp:cNvSpPr/>
      </dsp:nvSpPr>
      <dsp:spPr>
        <a:xfrm>
          <a:off x="7057800" y="1329668"/>
          <a:ext cx="630000" cy="63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FD7090-57F9-4539-9B6B-C12308821E24}">
      <dsp:nvSpPr>
        <dsp:cNvPr id="0" name=""/>
        <dsp:cNvSpPr/>
      </dsp:nvSpPr>
      <dsp:spPr>
        <a:xfrm>
          <a:off x="6472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fr-CA" sz="1800" kern="1200"/>
            <a:t>Méthodologie</a:t>
          </a:r>
          <a:endParaRPr lang="en-US" sz="1800" kern="1200"/>
        </a:p>
      </dsp:txBody>
      <dsp:txXfrm>
        <a:off x="6472800" y="2535669"/>
        <a:ext cx="1800000" cy="720000"/>
      </dsp:txXfrm>
    </dsp:sp>
    <dsp:sp modelId="{EBF29C7F-181D-4594-9A9E-656DD65A9AEC}">
      <dsp:nvSpPr>
        <dsp:cNvPr id="0" name=""/>
        <dsp:cNvSpPr/>
      </dsp:nvSpPr>
      <dsp:spPr>
        <a:xfrm>
          <a:off x="8938800" y="1095669"/>
          <a:ext cx="1098000" cy="1098000"/>
        </a:xfrm>
        <a:prstGeom prst="ellipse">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AFF6CD-761E-454C-86D7-796836136368}">
      <dsp:nvSpPr>
        <dsp:cNvPr id="0" name=""/>
        <dsp:cNvSpPr/>
      </dsp:nvSpPr>
      <dsp:spPr>
        <a:xfrm>
          <a:off x="9172800" y="1329668"/>
          <a:ext cx="630000" cy="63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0B7BDDC-A944-41EA-B1A6-3A9D1F204187}">
      <dsp:nvSpPr>
        <dsp:cNvPr id="0" name=""/>
        <dsp:cNvSpPr/>
      </dsp:nvSpPr>
      <dsp:spPr>
        <a:xfrm>
          <a:off x="8587800" y="2535669"/>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fr-CA" sz="1800" kern="1200"/>
            <a:t>Résultats préliminaires</a:t>
          </a:r>
          <a:endParaRPr lang="en-US" sz="1800" kern="1200"/>
        </a:p>
      </dsp:txBody>
      <dsp:txXfrm>
        <a:off x="8587800" y="2535669"/>
        <a:ext cx="18000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40D522-631E-4EAE-84C7-EC9C8F9F9379}">
      <dsp:nvSpPr>
        <dsp:cNvPr id="0" name=""/>
        <dsp:cNvSpPr/>
      </dsp:nvSpPr>
      <dsp:spPr>
        <a:xfrm>
          <a:off x="0" y="285148"/>
          <a:ext cx="7559504" cy="137475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fr-CA" sz="2500" kern="1200"/>
            <a:t>Un des effets positifs de la pandémie de COVID-19 a été de faire découvrir, et même vivre, la formation à distance à plusieurs enseignants, étudiants et parents.</a:t>
          </a:r>
          <a:r>
            <a:rPr lang="fr-CA" sz="2500" kern="1200">
              <a:latin typeface="Calibri Light" panose="020F0302020204030204"/>
            </a:rPr>
            <a:t> </a:t>
          </a:r>
          <a:endParaRPr lang="en-US" sz="2500" kern="1200"/>
        </a:p>
      </dsp:txBody>
      <dsp:txXfrm>
        <a:off x="67110" y="352258"/>
        <a:ext cx="7425284" cy="1240530"/>
      </dsp:txXfrm>
    </dsp:sp>
    <dsp:sp modelId="{1CA135DB-0152-4E3A-ABDA-8AE662DA5FBE}">
      <dsp:nvSpPr>
        <dsp:cNvPr id="0" name=""/>
        <dsp:cNvSpPr/>
      </dsp:nvSpPr>
      <dsp:spPr>
        <a:xfrm>
          <a:off x="0" y="1731898"/>
          <a:ext cx="7559504" cy="137475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A" sz="2500" kern="1200"/>
            <a:t>Déjà, certains établissements songent ou annoncent l’implantation de cours </a:t>
          </a:r>
          <a:r>
            <a:rPr lang="fr-CA" sz="2500" kern="1200" err="1"/>
            <a:t>comodaux</a:t>
          </a:r>
          <a:r>
            <a:rPr lang="fr-CA" sz="2500" kern="1200"/>
            <a:t>, bimodaux, flexibles, etc. </a:t>
          </a:r>
          <a:endParaRPr lang="en-US" sz="2500" kern="1200"/>
        </a:p>
      </dsp:txBody>
      <dsp:txXfrm>
        <a:off x="67110" y="1799008"/>
        <a:ext cx="7425284" cy="1240530"/>
      </dsp:txXfrm>
    </dsp:sp>
    <dsp:sp modelId="{A14B00E9-1DE7-43D5-BCC0-5EE7562270B3}">
      <dsp:nvSpPr>
        <dsp:cNvPr id="0" name=""/>
        <dsp:cNvSpPr/>
      </dsp:nvSpPr>
      <dsp:spPr>
        <a:xfrm>
          <a:off x="0" y="3178648"/>
          <a:ext cx="7559504" cy="137475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fr-CA" sz="2500" kern="1200"/>
            <a:t>On associe généralement le terme </a:t>
          </a:r>
          <a:r>
            <a:rPr lang="fr-CA" sz="2500" kern="1200" err="1"/>
            <a:t>comodal</a:t>
          </a:r>
          <a:r>
            <a:rPr lang="fr-CA" sz="2500" kern="1200"/>
            <a:t> à une formule flexible selon laquelle l’étudiant peut assister à un cours à distance ou en présence. </a:t>
          </a:r>
          <a:endParaRPr lang="en-US" sz="2500" kern="1200"/>
        </a:p>
      </dsp:txBody>
      <dsp:txXfrm>
        <a:off x="67110" y="3245758"/>
        <a:ext cx="7425284" cy="1240530"/>
      </dsp:txXfrm>
    </dsp:sp>
    <dsp:sp modelId="{05E3DABB-5DD5-47A9-88B7-BF7D72EAA25E}">
      <dsp:nvSpPr>
        <dsp:cNvPr id="0" name=""/>
        <dsp:cNvSpPr/>
      </dsp:nvSpPr>
      <dsp:spPr>
        <a:xfrm>
          <a:off x="0" y="4625398"/>
          <a:ext cx="7559504" cy="137475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rtl="0">
            <a:lnSpc>
              <a:spcPct val="90000"/>
            </a:lnSpc>
            <a:spcBef>
              <a:spcPct val="0"/>
            </a:spcBef>
            <a:spcAft>
              <a:spcPct val="35000"/>
            </a:spcAft>
            <a:buNone/>
          </a:pPr>
          <a:r>
            <a:rPr lang="fr-CA" sz="2500" kern="1200"/>
            <a:t>Dans certains cas, il se voit octroyer la possibilité de changer de mode de formation en fonction de ses besoins (Beatty, </a:t>
          </a:r>
          <a:r>
            <a:rPr lang="fr-CA" sz="2500" kern="1200">
              <a:latin typeface="Calibri Light" panose="020F0302020204030204"/>
            </a:rPr>
            <a:t>2010</a:t>
          </a:r>
          <a:r>
            <a:rPr lang="fr-CA" sz="2500" kern="1200"/>
            <a:t>). </a:t>
          </a:r>
          <a:endParaRPr lang="en-US" sz="2500" kern="1200">
            <a:latin typeface="Calibri Light" panose="020F0302020204030204"/>
          </a:endParaRPr>
        </a:p>
      </dsp:txBody>
      <dsp:txXfrm>
        <a:off x="67110" y="4692508"/>
        <a:ext cx="7425284" cy="124053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B96529-26AF-4E7F-A979-2BC8D3C92D85}">
      <dsp:nvSpPr>
        <dsp:cNvPr id="0" name=""/>
        <dsp:cNvSpPr/>
      </dsp:nvSpPr>
      <dsp:spPr>
        <a:xfrm>
          <a:off x="0" y="470772"/>
          <a:ext cx="6666833" cy="1885275"/>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37388" rIns="517420" bIns="149352" numCol="1" spcCol="1270" anchor="t" anchorCtr="0">
          <a:noAutofit/>
        </a:bodyPr>
        <a:lstStyle/>
        <a:p>
          <a:pPr marL="228600" lvl="1" indent="-228600" algn="l" defTabSz="933450">
            <a:lnSpc>
              <a:spcPct val="90000"/>
            </a:lnSpc>
            <a:spcBef>
              <a:spcPct val="0"/>
            </a:spcBef>
            <a:spcAft>
              <a:spcPct val="15000"/>
            </a:spcAft>
            <a:buChar char="•"/>
          </a:pPr>
          <a:r>
            <a:rPr lang="fr-FR" sz="2100" kern="1200"/>
            <a:t>Permet de faire une revue complète à travers plusieurs bases de données</a:t>
          </a:r>
          <a:endParaRPr lang="en-US" sz="2100" kern="1200"/>
        </a:p>
        <a:p>
          <a:pPr marL="228600" lvl="1" indent="-228600" algn="l" defTabSz="933450">
            <a:lnSpc>
              <a:spcPct val="90000"/>
            </a:lnSpc>
            <a:spcBef>
              <a:spcPct val="0"/>
            </a:spcBef>
            <a:spcAft>
              <a:spcPct val="15000"/>
            </a:spcAft>
            <a:buChar char="•"/>
          </a:pPr>
          <a:r>
            <a:rPr lang="fr-FR" sz="2100" kern="1200"/>
            <a:t>Permet la reproductibilité</a:t>
          </a:r>
          <a:endParaRPr lang="en-US" sz="2100" kern="1200"/>
        </a:p>
        <a:p>
          <a:pPr marL="228600" lvl="1" indent="-228600" algn="l" defTabSz="933450">
            <a:lnSpc>
              <a:spcPct val="90000"/>
            </a:lnSpc>
            <a:spcBef>
              <a:spcPct val="0"/>
            </a:spcBef>
            <a:spcAft>
              <a:spcPct val="15000"/>
            </a:spcAft>
            <a:buChar char="•"/>
          </a:pPr>
          <a:r>
            <a:rPr lang="fr-FR" sz="2100" kern="1200"/>
            <a:t>Est bien vu par les éditeurs de revue spécialisées</a:t>
          </a:r>
          <a:endParaRPr lang="en-US" sz="2100" kern="1200"/>
        </a:p>
      </dsp:txBody>
      <dsp:txXfrm>
        <a:off x="0" y="470772"/>
        <a:ext cx="6666833" cy="1885275"/>
      </dsp:txXfrm>
    </dsp:sp>
    <dsp:sp modelId="{C4D085EF-42B3-49C8-9A68-EFF2C574FD10}">
      <dsp:nvSpPr>
        <dsp:cNvPr id="0" name=""/>
        <dsp:cNvSpPr/>
      </dsp:nvSpPr>
      <dsp:spPr>
        <a:xfrm>
          <a:off x="333341" y="160812"/>
          <a:ext cx="4666783" cy="619920"/>
        </a:xfrm>
        <a:prstGeom prst="round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933450">
            <a:lnSpc>
              <a:spcPct val="90000"/>
            </a:lnSpc>
            <a:spcBef>
              <a:spcPct val="0"/>
            </a:spcBef>
            <a:spcAft>
              <a:spcPct val="35000"/>
            </a:spcAft>
            <a:buNone/>
          </a:pPr>
          <a:r>
            <a:rPr lang="fr-FR" sz="2100" b="1" kern="1200"/>
            <a:t>Avantages:</a:t>
          </a:r>
          <a:endParaRPr lang="en-US" sz="2100" kern="1200"/>
        </a:p>
      </dsp:txBody>
      <dsp:txXfrm>
        <a:off x="363603" y="191074"/>
        <a:ext cx="4606259" cy="559396"/>
      </dsp:txXfrm>
    </dsp:sp>
    <dsp:sp modelId="{9F47685A-AEC5-4A7D-9E96-28CBC40AA189}">
      <dsp:nvSpPr>
        <dsp:cNvPr id="0" name=""/>
        <dsp:cNvSpPr/>
      </dsp:nvSpPr>
      <dsp:spPr>
        <a:xfrm>
          <a:off x="0" y="2779407"/>
          <a:ext cx="6666833" cy="251370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437388" rIns="517420" bIns="149352" numCol="1" spcCol="1270" anchor="t" anchorCtr="0">
          <a:noAutofit/>
        </a:bodyPr>
        <a:lstStyle/>
        <a:p>
          <a:pPr marL="228600" lvl="1" indent="-228600" algn="l" defTabSz="933450">
            <a:lnSpc>
              <a:spcPct val="90000"/>
            </a:lnSpc>
            <a:spcBef>
              <a:spcPct val="0"/>
            </a:spcBef>
            <a:spcAft>
              <a:spcPct val="15000"/>
            </a:spcAft>
            <a:buChar char="•"/>
          </a:pPr>
          <a:r>
            <a:rPr lang="fr-FR" sz="2100" kern="1200"/>
            <a:t>Le langage des différentes bases de données</a:t>
          </a:r>
          <a:endParaRPr lang="en-US" sz="2100" kern="1200"/>
        </a:p>
        <a:p>
          <a:pPr marL="457200" lvl="2" indent="-228600" algn="l" defTabSz="933450">
            <a:lnSpc>
              <a:spcPct val="90000"/>
            </a:lnSpc>
            <a:spcBef>
              <a:spcPct val="0"/>
            </a:spcBef>
            <a:spcAft>
              <a:spcPct val="15000"/>
            </a:spcAft>
            <a:buChar char="•"/>
          </a:pPr>
          <a:r>
            <a:rPr lang="fr-FR" sz="2100" kern="1200"/>
            <a:t>(avec ou sans guillemets, et/ou, sensibilité à la casse, etc.)</a:t>
          </a:r>
          <a:endParaRPr lang="en-US" sz="2100" kern="1200"/>
        </a:p>
        <a:p>
          <a:pPr marL="228600" lvl="1" indent="-228600" algn="l" defTabSz="933450">
            <a:lnSpc>
              <a:spcPct val="90000"/>
            </a:lnSpc>
            <a:spcBef>
              <a:spcPct val="0"/>
            </a:spcBef>
            <a:spcAft>
              <a:spcPct val="15000"/>
            </a:spcAft>
            <a:buChar char="•"/>
          </a:pPr>
          <a:r>
            <a:rPr lang="fr-FR" sz="2100" kern="1200"/>
            <a:t>La crainte d'être passé à côté de textes importants</a:t>
          </a:r>
          <a:endParaRPr lang="en-US" sz="2100" kern="1200"/>
        </a:p>
        <a:p>
          <a:pPr marL="457200" lvl="2" indent="-228600" algn="l" defTabSz="933450">
            <a:lnSpc>
              <a:spcPct val="90000"/>
            </a:lnSpc>
            <a:spcBef>
              <a:spcPct val="0"/>
            </a:spcBef>
            <a:spcAft>
              <a:spcPct val="15000"/>
            </a:spcAft>
            <a:buChar char="•"/>
          </a:pPr>
          <a:r>
            <a:rPr lang="fr-FR" sz="2100" kern="1200"/>
            <a:t>(Importance d'une bibliographie comparative)</a:t>
          </a:r>
          <a:endParaRPr lang="en-US" sz="2100" kern="1200"/>
        </a:p>
      </dsp:txBody>
      <dsp:txXfrm>
        <a:off x="0" y="2779407"/>
        <a:ext cx="6666833" cy="2513700"/>
      </dsp:txXfrm>
    </dsp:sp>
    <dsp:sp modelId="{13B60F2F-A01E-4EE8-8586-204ED4275672}">
      <dsp:nvSpPr>
        <dsp:cNvPr id="0" name=""/>
        <dsp:cNvSpPr/>
      </dsp:nvSpPr>
      <dsp:spPr>
        <a:xfrm>
          <a:off x="333341" y="2469447"/>
          <a:ext cx="4666783" cy="61992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933450">
            <a:lnSpc>
              <a:spcPct val="90000"/>
            </a:lnSpc>
            <a:spcBef>
              <a:spcPct val="0"/>
            </a:spcBef>
            <a:spcAft>
              <a:spcPct val="35000"/>
            </a:spcAft>
            <a:buNone/>
          </a:pPr>
          <a:r>
            <a:rPr lang="fr-FR" sz="2100" b="1" kern="1200"/>
            <a:t>Limites:</a:t>
          </a:r>
          <a:endParaRPr lang="en-US" sz="2100" kern="1200"/>
        </a:p>
      </dsp:txBody>
      <dsp:txXfrm>
        <a:off x="363603" y="2499709"/>
        <a:ext cx="4606259" cy="5593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EEED86-1852-49D9-8422-4E1EAFF4A8CF}">
      <dsp:nvSpPr>
        <dsp:cNvPr id="0" name=""/>
        <dsp:cNvSpPr/>
      </dsp:nvSpPr>
      <dsp:spPr>
        <a:xfrm>
          <a:off x="564387" y="69737"/>
          <a:ext cx="1510523" cy="145717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3ACD7C4-1DA3-414A-9C3C-87F2D3CC13F4}">
      <dsp:nvSpPr>
        <dsp:cNvPr id="0" name=""/>
        <dsp:cNvSpPr/>
      </dsp:nvSpPr>
      <dsp:spPr>
        <a:xfrm>
          <a:off x="564387" y="1690713"/>
          <a:ext cx="4315781" cy="624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100000"/>
            </a:lnSpc>
            <a:spcBef>
              <a:spcPct val="0"/>
            </a:spcBef>
            <a:spcAft>
              <a:spcPct val="35000"/>
            </a:spcAft>
            <a:buNone/>
            <a:defRPr b="1"/>
          </a:pPr>
          <a:r>
            <a:rPr lang="fr-CA" sz="3600" kern="1200"/>
            <a:t>Enjeux </a:t>
          </a:r>
          <a:endParaRPr lang="en-US" sz="3600" kern="1200"/>
        </a:p>
      </dsp:txBody>
      <dsp:txXfrm>
        <a:off x="564387" y="1690713"/>
        <a:ext cx="4315781" cy="624502"/>
      </dsp:txXfrm>
    </dsp:sp>
    <dsp:sp modelId="{77CD34F8-1E89-4D70-9694-678C875295D5}">
      <dsp:nvSpPr>
        <dsp:cNvPr id="0" name=""/>
        <dsp:cNvSpPr/>
      </dsp:nvSpPr>
      <dsp:spPr>
        <a:xfrm>
          <a:off x="564387" y="2391403"/>
          <a:ext cx="4315781" cy="14877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fr-CA" sz="1700" kern="1200"/>
            <a:t>Pédagogique</a:t>
          </a:r>
          <a:endParaRPr lang="en-US" sz="1700" kern="1200"/>
        </a:p>
        <a:p>
          <a:pPr marL="171450" lvl="1" indent="-171450" algn="l" defTabSz="755650">
            <a:lnSpc>
              <a:spcPct val="90000"/>
            </a:lnSpc>
            <a:spcBef>
              <a:spcPct val="0"/>
            </a:spcBef>
            <a:spcAft>
              <a:spcPct val="15000"/>
            </a:spcAft>
            <a:buChar char="•"/>
          </a:pPr>
          <a:r>
            <a:rPr lang="fr-CA" sz="1700" kern="1200"/>
            <a:t>Formation continue des enseignants</a:t>
          </a:r>
          <a:endParaRPr lang="en-US" sz="1700" kern="1200"/>
        </a:p>
        <a:p>
          <a:pPr marL="171450" lvl="1" indent="-171450" algn="l" defTabSz="755650">
            <a:lnSpc>
              <a:spcPct val="90000"/>
            </a:lnSpc>
            <a:spcBef>
              <a:spcPct val="0"/>
            </a:spcBef>
            <a:spcAft>
              <a:spcPct val="15000"/>
            </a:spcAft>
            <a:buChar char="•"/>
          </a:pPr>
          <a:r>
            <a:rPr lang="fr-CA" sz="1700" kern="1200"/>
            <a:t>Approche pédagogique à ajuster constamment</a:t>
          </a:r>
          <a:endParaRPr lang="en-US" sz="1700" kern="1200"/>
        </a:p>
        <a:p>
          <a:pPr marL="171450" lvl="1" indent="-171450" algn="l" defTabSz="755650">
            <a:lnSpc>
              <a:spcPct val="90000"/>
            </a:lnSpc>
            <a:spcBef>
              <a:spcPct val="0"/>
            </a:spcBef>
            <a:spcAft>
              <a:spcPct val="15000"/>
            </a:spcAft>
            <a:buChar char="•"/>
          </a:pPr>
          <a:r>
            <a:rPr lang="fr-CA" sz="1700" kern="1200"/>
            <a:t>Adaptation à la clientèle</a:t>
          </a:r>
          <a:endParaRPr lang="en-US" sz="1700" kern="1200"/>
        </a:p>
        <a:p>
          <a:pPr marL="171450" lvl="1" indent="-171450" algn="l" defTabSz="755650">
            <a:lnSpc>
              <a:spcPct val="90000"/>
            </a:lnSpc>
            <a:spcBef>
              <a:spcPct val="0"/>
            </a:spcBef>
            <a:spcAft>
              <a:spcPct val="15000"/>
            </a:spcAft>
            <a:buChar char="•"/>
          </a:pPr>
          <a:r>
            <a:rPr lang="fr-CA" sz="1700" kern="1200"/>
            <a:t>Gestion de classe (évaluation, collaboration...) </a:t>
          </a:r>
          <a:endParaRPr lang="en-US" sz="1700" kern="1200"/>
        </a:p>
      </dsp:txBody>
      <dsp:txXfrm>
        <a:off x="564387" y="2391403"/>
        <a:ext cx="4315781" cy="1487735"/>
      </dsp:txXfrm>
    </dsp:sp>
    <dsp:sp modelId="{C33DE57F-6AE8-45BA-ACB5-4F6165A50A1A}">
      <dsp:nvSpPr>
        <dsp:cNvPr id="0" name=""/>
        <dsp:cNvSpPr/>
      </dsp:nvSpPr>
      <dsp:spPr>
        <a:xfrm>
          <a:off x="5635430" y="69737"/>
          <a:ext cx="1510523" cy="145717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0E48E2-0597-4F1B-B492-03AD3A6ABEB0}">
      <dsp:nvSpPr>
        <dsp:cNvPr id="0" name=""/>
        <dsp:cNvSpPr/>
      </dsp:nvSpPr>
      <dsp:spPr>
        <a:xfrm>
          <a:off x="5635430" y="1690713"/>
          <a:ext cx="4315781" cy="6245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600200">
            <a:lnSpc>
              <a:spcPct val="100000"/>
            </a:lnSpc>
            <a:spcBef>
              <a:spcPct val="0"/>
            </a:spcBef>
            <a:spcAft>
              <a:spcPct val="35000"/>
            </a:spcAft>
            <a:buNone/>
            <a:defRPr b="1"/>
          </a:pPr>
          <a:r>
            <a:rPr lang="fr-CA" sz="3600" kern="1200"/>
            <a:t>Exigences</a:t>
          </a:r>
          <a:endParaRPr lang="en-US" sz="3600" kern="1200"/>
        </a:p>
      </dsp:txBody>
      <dsp:txXfrm>
        <a:off x="5635430" y="1690713"/>
        <a:ext cx="4315781" cy="624502"/>
      </dsp:txXfrm>
    </dsp:sp>
    <dsp:sp modelId="{16BBEA80-99B5-44CA-9AB8-784E1478747C}">
      <dsp:nvSpPr>
        <dsp:cNvPr id="0" name=""/>
        <dsp:cNvSpPr/>
      </dsp:nvSpPr>
      <dsp:spPr>
        <a:xfrm>
          <a:off x="5635430" y="2391403"/>
          <a:ext cx="4315781" cy="14877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a:lnSpc>
              <a:spcPct val="100000"/>
            </a:lnSpc>
            <a:spcBef>
              <a:spcPct val="0"/>
            </a:spcBef>
            <a:spcAft>
              <a:spcPct val="35000"/>
            </a:spcAft>
            <a:buNone/>
          </a:pPr>
          <a:r>
            <a:rPr lang="fr-CA" sz="1700" kern="1200"/>
            <a:t>Accessibilité</a:t>
          </a:r>
          <a:endParaRPr lang="en-US" sz="1700" kern="1200"/>
        </a:p>
        <a:p>
          <a:pPr marL="171450" lvl="1" indent="-171450" algn="l" defTabSz="755650" rtl="0">
            <a:lnSpc>
              <a:spcPct val="90000"/>
            </a:lnSpc>
            <a:spcBef>
              <a:spcPct val="0"/>
            </a:spcBef>
            <a:spcAft>
              <a:spcPct val="15000"/>
            </a:spcAft>
            <a:buChar char="•"/>
          </a:pPr>
          <a:r>
            <a:rPr lang="es-ES" sz="1700" kern="1200"/>
            <a:t>Validation des compétences technologiques des acteurs</a:t>
          </a:r>
          <a:endParaRPr lang="fr-CA" sz="1700" kern="1200">
            <a:latin typeface="Calibri Light" panose="020F0302020204030204"/>
          </a:endParaRPr>
        </a:p>
        <a:p>
          <a:pPr marL="171450" lvl="1" indent="-171450" algn="l" defTabSz="755650">
            <a:lnSpc>
              <a:spcPct val="90000"/>
            </a:lnSpc>
            <a:spcBef>
              <a:spcPct val="0"/>
            </a:spcBef>
            <a:spcAft>
              <a:spcPct val="15000"/>
            </a:spcAft>
            <a:buChar char="•"/>
          </a:pPr>
          <a:r>
            <a:rPr lang="fr-CA" sz="1700" kern="1200"/>
            <a:t>Outils technologiques et contenus</a:t>
          </a:r>
          <a:endParaRPr lang="en-US" sz="1700" kern="1200"/>
        </a:p>
        <a:p>
          <a:pPr marL="171450" lvl="1" indent="-171450" algn="l" defTabSz="755650">
            <a:lnSpc>
              <a:spcPct val="90000"/>
            </a:lnSpc>
            <a:spcBef>
              <a:spcPct val="0"/>
            </a:spcBef>
            <a:spcAft>
              <a:spcPct val="15000"/>
            </a:spcAft>
            <a:buChar char="•"/>
          </a:pPr>
          <a:r>
            <a:rPr lang="fr-CA" sz="1700" kern="1200"/>
            <a:t>Équipements adaptés</a:t>
          </a:r>
          <a:endParaRPr lang="en-US" sz="1700" kern="1200"/>
        </a:p>
        <a:p>
          <a:pPr marL="171450" lvl="1" indent="-171450" algn="l" defTabSz="755650">
            <a:lnSpc>
              <a:spcPct val="90000"/>
            </a:lnSpc>
            <a:spcBef>
              <a:spcPct val="0"/>
            </a:spcBef>
            <a:spcAft>
              <a:spcPct val="15000"/>
            </a:spcAft>
            <a:buChar char="•"/>
          </a:pPr>
          <a:endParaRPr lang="es-ES" sz="1700" kern="1200"/>
        </a:p>
      </dsp:txBody>
      <dsp:txXfrm>
        <a:off x="5635430" y="2391403"/>
        <a:ext cx="4315781" cy="1487735"/>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781B82-7ECF-4D80-8CA4-520BE1E17571}" type="datetimeFigureOut">
              <a:rPr lang="fr-CA"/>
              <a:t>2021-11-19</a:t>
            </a:fld>
            <a:endParaRPr lang="fr-CA"/>
          </a:p>
        </p:txBody>
      </p:sp>
      <p:sp>
        <p:nvSpPr>
          <p:cNvPr id="4" name="Espace réservé de l'image de diapositiv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6873F8-F3AA-416B-B1C6-091CCB88D737}" type="slidenum">
              <a:rPr lang="fr-CA"/>
              <a:t>‹#›</a:t>
            </a:fld>
            <a:endParaRPr lang="fr-CA"/>
          </a:p>
        </p:txBody>
      </p:sp>
    </p:spTree>
    <p:extLst>
      <p:ext uri="{BB962C8B-B14F-4D97-AF65-F5344CB8AC3E}">
        <p14:creationId xmlns:p14="http://schemas.microsoft.com/office/powerpoint/2010/main" val="34125177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5</a:t>
            </a:fld>
            <a:endParaRPr lang="fr-CA"/>
          </a:p>
        </p:txBody>
      </p:sp>
    </p:spTree>
    <p:extLst>
      <p:ext uri="{BB962C8B-B14F-4D97-AF65-F5344CB8AC3E}">
        <p14:creationId xmlns:p14="http://schemas.microsoft.com/office/powerpoint/2010/main" val="18393478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a:cs typeface="Calibri"/>
              </a:rPr>
              <a:t>Il faut </a:t>
            </a:r>
            <a:r>
              <a:rPr lang="en-US" err="1">
                <a:cs typeface="Calibri"/>
              </a:rPr>
              <a:t>cependant</a:t>
            </a:r>
            <a:r>
              <a:rPr lang="en-US">
                <a:cs typeface="Calibri"/>
              </a:rPr>
              <a:t> </a:t>
            </a:r>
            <a:r>
              <a:rPr lang="en-US" err="1">
                <a:cs typeface="Calibri"/>
              </a:rPr>
              <a:t>noté</a:t>
            </a:r>
            <a:r>
              <a:rPr lang="en-US">
                <a:cs typeface="Calibri"/>
              </a:rPr>
              <a:t> que </a:t>
            </a:r>
            <a:r>
              <a:rPr lang="en-US" err="1">
                <a:cs typeface="Calibri"/>
              </a:rPr>
              <a:t>l'équité</a:t>
            </a:r>
            <a:r>
              <a:rPr lang="en-US">
                <a:cs typeface="Calibri"/>
              </a:rPr>
              <a:t> </a:t>
            </a:r>
            <a:r>
              <a:rPr lang="en-US" err="1">
                <a:cs typeface="Calibri"/>
              </a:rPr>
              <a:t>peut-être</a:t>
            </a:r>
            <a:r>
              <a:rPr lang="en-US">
                <a:cs typeface="Calibri"/>
              </a:rPr>
              <a:t> </a:t>
            </a:r>
            <a:r>
              <a:rPr lang="en-US" err="1">
                <a:cs typeface="Calibri"/>
              </a:rPr>
              <a:t>envisagée</a:t>
            </a:r>
            <a:r>
              <a:rPr lang="en-US">
                <a:cs typeface="Calibri"/>
              </a:rPr>
              <a:t> dans la posture </a:t>
            </a:r>
            <a:r>
              <a:rPr lang="en-US" err="1">
                <a:cs typeface="Calibri"/>
              </a:rPr>
              <a:t>enseignante</a:t>
            </a:r>
            <a:r>
              <a:rPr lang="en-US">
                <a:cs typeface="Calibri"/>
              </a:rPr>
              <a:t> </a:t>
            </a:r>
            <a:r>
              <a:rPr lang="en-US" err="1">
                <a:cs typeface="Calibri"/>
              </a:rPr>
              <a:t>en</a:t>
            </a:r>
            <a:r>
              <a:rPr lang="en-US">
                <a:cs typeface="Calibri"/>
              </a:rPr>
              <a:t> </a:t>
            </a:r>
            <a:r>
              <a:rPr lang="en-US" err="1">
                <a:cs typeface="Calibri"/>
              </a:rPr>
              <a:t>s'assurant</a:t>
            </a:r>
            <a:r>
              <a:rPr lang="en-US">
                <a:cs typeface="Calibri"/>
              </a:rPr>
              <a:t> de </a:t>
            </a:r>
            <a:r>
              <a:rPr lang="en-US" err="1">
                <a:cs typeface="Calibri"/>
              </a:rPr>
              <a:t>fournir</a:t>
            </a:r>
            <a:r>
              <a:rPr lang="en-US">
                <a:cs typeface="Calibri"/>
              </a:rPr>
              <a:t> </a:t>
            </a:r>
            <a:r>
              <a:rPr lang="en-US" err="1">
                <a:cs typeface="Calibri"/>
              </a:rPr>
              <a:t>l'accès</a:t>
            </a:r>
            <a:r>
              <a:rPr lang="en-US">
                <a:cs typeface="Calibri"/>
              </a:rPr>
              <a:t> au </a:t>
            </a:r>
            <a:r>
              <a:rPr lang="en-US" err="1">
                <a:cs typeface="Calibri"/>
              </a:rPr>
              <a:t>contenu</a:t>
            </a:r>
            <a:r>
              <a:rPr lang="en-US">
                <a:cs typeface="Calibri"/>
              </a:rPr>
              <a:t> du </a:t>
            </a:r>
            <a:r>
              <a:rPr lang="en-US" err="1">
                <a:cs typeface="Calibri"/>
              </a:rPr>
              <a:t>cours</a:t>
            </a:r>
            <a:r>
              <a:rPr lang="en-US">
                <a:cs typeface="Calibri"/>
              </a:rPr>
              <a:t> à tout les </a:t>
            </a:r>
            <a:r>
              <a:rPr lang="en-US" err="1">
                <a:cs typeface="Calibri"/>
              </a:rPr>
              <a:t>apprenants</a:t>
            </a:r>
            <a:r>
              <a:rPr lang="en-US">
                <a:cs typeface="Calibri"/>
              </a:rPr>
              <a:t>, </a:t>
            </a:r>
            <a:r>
              <a:rPr lang="en-US" err="1">
                <a:cs typeface="Calibri"/>
              </a:rPr>
              <a:t>ainsi</a:t>
            </a:r>
            <a:r>
              <a:rPr lang="en-US">
                <a:cs typeface="Calibri"/>
              </a:rPr>
              <a:t> </a:t>
            </a:r>
            <a:r>
              <a:rPr lang="en-US" err="1">
                <a:cs typeface="Calibri"/>
              </a:rPr>
              <a:t>qu'un</a:t>
            </a:r>
            <a:r>
              <a:rPr lang="en-US">
                <a:cs typeface="Calibri"/>
              </a:rPr>
              <a:t> </a:t>
            </a:r>
            <a:r>
              <a:rPr lang="en-US" err="1">
                <a:cs typeface="Calibri"/>
              </a:rPr>
              <a:t>même</a:t>
            </a:r>
            <a:r>
              <a:rPr lang="en-US">
                <a:cs typeface="Calibri"/>
              </a:rPr>
              <a:t> </a:t>
            </a:r>
            <a:r>
              <a:rPr lang="en-US" err="1">
                <a:cs typeface="Calibri"/>
              </a:rPr>
              <a:t>niveau</a:t>
            </a:r>
            <a:r>
              <a:rPr lang="en-US">
                <a:cs typeface="Calibri"/>
              </a:rPr>
              <a:t> </a:t>
            </a:r>
            <a:r>
              <a:rPr lang="en-US" err="1">
                <a:cs typeface="Calibri"/>
              </a:rPr>
              <a:t>d'information</a:t>
            </a:r>
            <a:r>
              <a:rPr lang="en-US">
                <a:cs typeface="Calibri"/>
              </a:rPr>
              <a:t>.</a:t>
            </a:r>
          </a:p>
          <a:p>
            <a:r>
              <a:rPr lang="en-US">
                <a:cs typeface="Calibri"/>
              </a:rPr>
              <a:t>Par </a:t>
            </a:r>
            <a:r>
              <a:rPr lang="en-US" err="1">
                <a:cs typeface="Calibri"/>
              </a:rPr>
              <a:t>contre</a:t>
            </a:r>
            <a:r>
              <a:rPr lang="en-US">
                <a:cs typeface="Calibri"/>
              </a:rPr>
              <a:t>, dans </a:t>
            </a:r>
            <a:r>
              <a:rPr lang="en-US" err="1">
                <a:cs typeface="Calibri"/>
              </a:rPr>
              <a:t>une</a:t>
            </a:r>
            <a:r>
              <a:rPr lang="en-US">
                <a:cs typeface="Calibri"/>
              </a:rPr>
              <a:t> posture </a:t>
            </a:r>
            <a:r>
              <a:rPr lang="en-US" err="1">
                <a:cs typeface="Calibri"/>
              </a:rPr>
              <a:t>apprenante</a:t>
            </a:r>
            <a:r>
              <a:rPr lang="en-US">
                <a:cs typeface="Calibri"/>
              </a:rPr>
              <a:t>, respecter </a:t>
            </a:r>
            <a:r>
              <a:rPr lang="en-US" err="1">
                <a:cs typeface="Calibri"/>
              </a:rPr>
              <a:t>cette</a:t>
            </a:r>
            <a:r>
              <a:rPr lang="en-US">
                <a:cs typeface="Calibri"/>
              </a:rPr>
              <a:t> dimension </a:t>
            </a:r>
            <a:r>
              <a:rPr lang="en-US" err="1">
                <a:cs typeface="Calibri"/>
              </a:rPr>
              <a:t>devient</a:t>
            </a:r>
            <a:r>
              <a:rPr lang="en-US">
                <a:cs typeface="Calibri"/>
              </a:rPr>
              <a:t> plus </a:t>
            </a:r>
            <a:r>
              <a:rPr lang="en-US" err="1">
                <a:cs typeface="Calibri"/>
              </a:rPr>
              <a:t>complexe</a:t>
            </a:r>
            <a:r>
              <a:rPr lang="en-US">
                <a:cs typeface="Calibri"/>
              </a:rPr>
              <a:t> car </a:t>
            </a:r>
            <a:r>
              <a:rPr lang="en-US" err="1">
                <a:cs typeface="Calibri"/>
              </a:rPr>
              <a:t>étant</a:t>
            </a:r>
            <a:r>
              <a:rPr lang="en-US">
                <a:cs typeface="Calibri"/>
              </a:rPr>
              <a:t> </a:t>
            </a:r>
            <a:r>
              <a:rPr lang="en-US" err="1">
                <a:cs typeface="Calibri"/>
              </a:rPr>
              <a:t>dépendante</a:t>
            </a:r>
            <a:r>
              <a:rPr lang="en-US">
                <a:cs typeface="Calibri"/>
              </a:rPr>
              <a:t> des </a:t>
            </a:r>
            <a:r>
              <a:rPr lang="en-US" err="1">
                <a:cs typeface="Calibri"/>
              </a:rPr>
              <a:t>réalités</a:t>
            </a:r>
            <a:r>
              <a:rPr lang="en-US">
                <a:cs typeface="Calibri"/>
              </a:rPr>
              <a:t> socio-</a:t>
            </a:r>
            <a:r>
              <a:rPr lang="en-US" err="1">
                <a:cs typeface="Calibri"/>
              </a:rPr>
              <a:t>économiques</a:t>
            </a:r>
            <a:r>
              <a:rPr lang="en-US">
                <a:cs typeface="Calibri"/>
              </a:rPr>
              <a:t> et </a:t>
            </a:r>
            <a:r>
              <a:rPr lang="en-US" err="1">
                <a:cs typeface="Calibri"/>
              </a:rPr>
              <a:t>environnementales</a:t>
            </a:r>
            <a:r>
              <a:rPr lang="en-US">
                <a:cs typeface="Calibri"/>
              </a:rPr>
              <a:t> des </a:t>
            </a:r>
            <a:r>
              <a:rPr lang="en-US" err="1">
                <a:cs typeface="Calibri"/>
              </a:rPr>
              <a:t>étudiants</a:t>
            </a:r>
            <a:r>
              <a:rPr lang="en-US">
                <a:cs typeface="Calibri"/>
              </a:rPr>
              <a:t>.</a:t>
            </a:r>
          </a:p>
        </p:txBody>
      </p:sp>
      <p:sp>
        <p:nvSpPr>
          <p:cNvPr id="4" name="Espace réservé du numéro de diapositive 3"/>
          <p:cNvSpPr>
            <a:spLocks noGrp="1"/>
          </p:cNvSpPr>
          <p:nvPr>
            <p:ph type="sldNum" sz="quarter" idx="5"/>
          </p:nvPr>
        </p:nvSpPr>
        <p:spPr/>
        <p:txBody>
          <a:bodyPr/>
          <a:lstStyle/>
          <a:p>
            <a:fld id="{9E6873F8-F3AA-416B-B1C6-091CCB88D737}" type="slidenum">
              <a:rPr lang="fr-CA"/>
              <a:t>14</a:t>
            </a:fld>
            <a:endParaRPr lang="fr-CA"/>
          </a:p>
        </p:txBody>
      </p:sp>
    </p:spTree>
    <p:extLst>
      <p:ext uri="{BB962C8B-B14F-4D97-AF65-F5344CB8AC3E}">
        <p14:creationId xmlns:p14="http://schemas.microsoft.com/office/powerpoint/2010/main" val="29950121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
              <a:buChar char="•"/>
            </a:pPr>
            <a:r>
              <a:rPr lang="en-US">
                <a:cs typeface="Calibri"/>
              </a:rPr>
              <a:t>À </a:t>
            </a:r>
            <a:r>
              <a:rPr lang="en-US" err="1">
                <a:cs typeface="Calibri"/>
              </a:rPr>
              <a:t>ce</a:t>
            </a:r>
            <a:r>
              <a:rPr lang="en-US">
                <a:cs typeface="Calibri"/>
              </a:rPr>
              <a:t> </a:t>
            </a:r>
            <a:r>
              <a:rPr lang="en-US" err="1">
                <a:cs typeface="Calibri"/>
              </a:rPr>
              <a:t>stade</a:t>
            </a:r>
            <a:r>
              <a:rPr lang="en-US">
                <a:cs typeface="Calibri"/>
              </a:rPr>
              <a:t>, il </a:t>
            </a:r>
            <a:r>
              <a:rPr lang="en-US" err="1">
                <a:cs typeface="Calibri"/>
              </a:rPr>
              <a:t>est</a:t>
            </a:r>
            <a:r>
              <a:rPr lang="en-US">
                <a:cs typeface="Calibri"/>
              </a:rPr>
              <a:t> important de </a:t>
            </a:r>
            <a:r>
              <a:rPr lang="en-US" err="1">
                <a:cs typeface="Calibri"/>
              </a:rPr>
              <a:t>mentionner</a:t>
            </a:r>
            <a:r>
              <a:rPr lang="en-US">
                <a:cs typeface="Calibri"/>
              </a:rPr>
              <a:t> </a:t>
            </a:r>
            <a:r>
              <a:rPr lang="en-US" err="1">
                <a:cs typeface="Calibri"/>
              </a:rPr>
              <a:t>qu'il</a:t>
            </a:r>
            <a:r>
              <a:rPr lang="en-US">
                <a:cs typeface="Calibri"/>
              </a:rPr>
              <a:t> </a:t>
            </a:r>
            <a:r>
              <a:rPr lang="en-US" err="1">
                <a:cs typeface="Calibri"/>
              </a:rPr>
              <a:t>est</a:t>
            </a:r>
            <a:r>
              <a:rPr lang="en-US">
                <a:cs typeface="Calibri"/>
              </a:rPr>
              <a:t> de la </a:t>
            </a:r>
            <a:r>
              <a:rPr lang="en-US" err="1">
                <a:cs typeface="Calibri"/>
              </a:rPr>
              <a:t>responsabilité</a:t>
            </a:r>
            <a:r>
              <a:rPr lang="en-US">
                <a:cs typeface="Calibri"/>
              </a:rPr>
              <a:t> de </a:t>
            </a:r>
            <a:r>
              <a:rPr lang="en-US" err="1">
                <a:cs typeface="Calibri"/>
              </a:rPr>
              <a:t>l'enseignant</a:t>
            </a:r>
            <a:r>
              <a:rPr lang="en-US">
                <a:cs typeface="Calibri"/>
              </a:rPr>
              <a:t> </a:t>
            </a:r>
            <a:r>
              <a:rPr lang="en-US" err="1"/>
              <a:t>d'assurer</a:t>
            </a:r>
            <a:r>
              <a:rPr lang="en-US"/>
              <a:t> aux </a:t>
            </a:r>
            <a:r>
              <a:rPr lang="en-US" err="1"/>
              <a:t>étudiants</a:t>
            </a:r>
            <a:r>
              <a:rPr lang="en-US"/>
              <a:t> des </a:t>
            </a:r>
            <a:r>
              <a:rPr lang="en-US" err="1"/>
              <a:t>apprentissages</a:t>
            </a:r>
            <a:r>
              <a:rPr lang="en-US"/>
              <a:t> </a:t>
            </a:r>
            <a:r>
              <a:rPr lang="en-US" err="1"/>
              <a:t>significatifs</a:t>
            </a:r>
            <a:r>
              <a:rPr lang="en-US"/>
              <a:t>, tout </a:t>
            </a:r>
            <a:r>
              <a:rPr lang="en-US" err="1"/>
              <a:t>en</a:t>
            </a:r>
            <a:r>
              <a:rPr lang="en-US"/>
              <a:t> se conformant aux </a:t>
            </a:r>
            <a:r>
              <a:rPr lang="en-US" err="1"/>
              <a:t>objectifs</a:t>
            </a:r>
            <a:r>
              <a:rPr lang="en-US"/>
              <a:t> et </a:t>
            </a:r>
            <a:r>
              <a:rPr lang="en-US" err="1"/>
              <a:t>compétences</a:t>
            </a:r>
            <a:r>
              <a:rPr lang="en-US"/>
              <a:t> </a:t>
            </a:r>
            <a:r>
              <a:rPr lang="en-US" err="1"/>
              <a:t>définient</a:t>
            </a:r>
            <a:r>
              <a:rPr lang="en-US"/>
              <a:t> par le </a:t>
            </a:r>
            <a:r>
              <a:rPr lang="en-US" err="1"/>
              <a:t>régulateur</a:t>
            </a:r>
            <a:r>
              <a:rPr lang="en-US"/>
              <a:t>(</a:t>
            </a:r>
            <a:r>
              <a:rPr lang="en-US" err="1"/>
              <a:t>ministère</a:t>
            </a:r>
            <a:r>
              <a:rPr lang="en-US"/>
              <a:t>).  </a:t>
            </a:r>
            <a:r>
              <a:rPr lang="en-US">
                <a:cs typeface="Calibri"/>
              </a:rPr>
              <a:t>Il doit </a:t>
            </a:r>
            <a:r>
              <a:rPr lang="en-US" err="1">
                <a:cs typeface="Calibri"/>
              </a:rPr>
              <a:t>également</a:t>
            </a:r>
            <a:r>
              <a:rPr lang="en-US">
                <a:cs typeface="Calibri"/>
              </a:rPr>
              <a:t> </a:t>
            </a:r>
            <a:r>
              <a:rPr lang="en-US" err="1">
                <a:cs typeface="Calibri"/>
              </a:rPr>
              <a:t>trouver</a:t>
            </a:r>
            <a:r>
              <a:rPr lang="en-US">
                <a:cs typeface="Calibri"/>
              </a:rPr>
              <a:t> un </a:t>
            </a:r>
            <a:r>
              <a:rPr lang="en-US" err="1">
                <a:cs typeface="Calibri"/>
              </a:rPr>
              <a:t>moyen</a:t>
            </a:r>
            <a:r>
              <a:rPr lang="en-US">
                <a:cs typeface="Calibri"/>
              </a:rPr>
              <a:t> </a:t>
            </a:r>
            <a:r>
              <a:rPr lang="en-US" err="1">
                <a:cs typeface="Calibri"/>
              </a:rPr>
              <a:t>d'assurer</a:t>
            </a:r>
            <a:r>
              <a:rPr lang="en-US">
                <a:cs typeface="Calibri"/>
              </a:rPr>
              <a:t> </a:t>
            </a:r>
            <a:r>
              <a:rPr lang="en-US" err="1">
                <a:cs typeface="Calibri"/>
              </a:rPr>
              <a:t>une</a:t>
            </a:r>
            <a:r>
              <a:rPr lang="en-US">
                <a:cs typeface="Calibri"/>
              </a:rPr>
              <a:t> </a:t>
            </a:r>
            <a:r>
              <a:rPr lang="en-US" err="1">
                <a:cs typeface="Calibri"/>
              </a:rPr>
              <a:t>différenciation</a:t>
            </a:r>
            <a:r>
              <a:rPr lang="en-US">
                <a:cs typeface="Calibri"/>
              </a:rPr>
              <a:t> </a:t>
            </a:r>
            <a:r>
              <a:rPr lang="en-US" err="1">
                <a:cs typeface="Calibri"/>
              </a:rPr>
              <a:t>pédagogique</a:t>
            </a:r>
            <a:r>
              <a:rPr lang="en-US">
                <a:cs typeface="Calibri"/>
              </a:rPr>
              <a:t> </a:t>
            </a:r>
            <a:r>
              <a:rPr lang="en-US" err="1">
                <a:cs typeface="Calibri"/>
              </a:rPr>
              <a:t>efficace</a:t>
            </a:r>
            <a:r>
              <a:rPr lang="en-US">
                <a:cs typeface="Calibri"/>
              </a:rPr>
              <a:t> . Par </a:t>
            </a:r>
            <a:r>
              <a:rPr lang="en-US" err="1">
                <a:cs typeface="Calibri"/>
              </a:rPr>
              <a:t>exemple</a:t>
            </a:r>
            <a:r>
              <a:rPr lang="en-US">
                <a:cs typeface="Calibri"/>
              </a:rPr>
              <a:t>, il </a:t>
            </a:r>
            <a:r>
              <a:rPr lang="en-US" err="1">
                <a:cs typeface="Calibri"/>
              </a:rPr>
              <a:t>peut</a:t>
            </a:r>
            <a:r>
              <a:rPr lang="en-US">
                <a:cs typeface="Calibri"/>
              </a:rPr>
              <a:t> </a:t>
            </a:r>
            <a:r>
              <a:rPr lang="en-US" err="1">
                <a:cs typeface="Calibri"/>
              </a:rPr>
              <a:t>s'appuyer</a:t>
            </a:r>
            <a:r>
              <a:rPr lang="en-US">
                <a:cs typeface="Calibri"/>
              </a:rPr>
              <a:t> sur les forces des </a:t>
            </a:r>
            <a:r>
              <a:rPr lang="en-US" err="1">
                <a:cs typeface="Calibri"/>
              </a:rPr>
              <a:t>élèves</a:t>
            </a:r>
            <a:r>
              <a:rPr lang="en-US">
                <a:cs typeface="Calibri"/>
              </a:rPr>
              <a:t> du </a:t>
            </a:r>
            <a:r>
              <a:rPr lang="en-US" err="1">
                <a:cs typeface="Calibri"/>
              </a:rPr>
              <a:t>groupe</a:t>
            </a:r>
            <a:r>
              <a:rPr lang="en-US">
                <a:cs typeface="Calibri"/>
              </a:rPr>
              <a:t> pour les </a:t>
            </a:r>
            <a:r>
              <a:rPr lang="en-US" err="1">
                <a:cs typeface="Calibri"/>
              </a:rPr>
              <a:t>intéresser</a:t>
            </a:r>
            <a:r>
              <a:rPr lang="en-US">
                <a:cs typeface="Calibri"/>
              </a:rPr>
              <a:t> au </a:t>
            </a:r>
            <a:r>
              <a:rPr lang="en-US" err="1">
                <a:cs typeface="Calibri"/>
              </a:rPr>
              <a:t>contenu</a:t>
            </a:r>
            <a:r>
              <a:rPr lang="en-US">
                <a:cs typeface="Calibri"/>
              </a:rPr>
              <a:t> </a:t>
            </a:r>
            <a:r>
              <a:rPr lang="en-US" err="1">
                <a:cs typeface="Calibri"/>
              </a:rPr>
              <a:t>proposé</a:t>
            </a:r>
            <a:r>
              <a:rPr lang="en-US">
                <a:cs typeface="Calibri"/>
              </a:rPr>
              <a:t> et </a:t>
            </a:r>
            <a:r>
              <a:rPr lang="en-US" err="1">
                <a:cs typeface="Calibri"/>
              </a:rPr>
              <a:t>même</a:t>
            </a:r>
            <a:r>
              <a:rPr lang="en-US">
                <a:cs typeface="Calibri"/>
              </a:rPr>
              <a:t> les </a:t>
            </a:r>
            <a:r>
              <a:rPr lang="en-US" err="1">
                <a:cs typeface="Calibri"/>
              </a:rPr>
              <a:t>développer</a:t>
            </a:r>
            <a:r>
              <a:rPr lang="en-US">
                <a:cs typeface="Calibri"/>
              </a:rPr>
              <a:t>.</a:t>
            </a:r>
          </a:p>
        </p:txBody>
      </p:sp>
      <p:sp>
        <p:nvSpPr>
          <p:cNvPr id="4" name="Espace réservé du numéro de diapositive 3"/>
          <p:cNvSpPr>
            <a:spLocks noGrp="1"/>
          </p:cNvSpPr>
          <p:nvPr>
            <p:ph type="sldNum" sz="quarter" idx="5"/>
          </p:nvPr>
        </p:nvSpPr>
        <p:spPr/>
        <p:txBody>
          <a:bodyPr/>
          <a:lstStyle/>
          <a:p>
            <a:fld id="{9E6873F8-F3AA-416B-B1C6-091CCB88D737}" type="slidenum">
              <a:rPr lang="fr-CA"/>
              <a:t>15</a:t>
            </a:fld>
            <a:endParaRPr lang="fr-CA"/>
          </a:p>
        </p:txBody>
      </p:sp>
    </p:spTree>
    <p:extLst>
      <p:ext uri="{BB962C8B-B14F-4D97-AF65-F5344CB8AC3E}">
        <p14:creationId xmlns:p14="http://schemas.microsoft.com/office/powerpoint/2010/main" val="3261246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 typeface="Arial,Sans-Serif"/>
              <a:buChar char="•"/>
            </a:pPr>
            <a:r>
              <a:rPr lang="en-US" err="1"/>
              <a:t>Favoriser</a:t>
            </a:r>
            <a:r>
              <a:rPr lang="en-US"/>
              <a:t> le sentiment de </a:t>
            </a:r>
            <a:r>
              <a:rPr lang="en-US" err="1"/>
              <a:t>présence</a:t>
            </a:r>
            <a:r>
              <a:rPr lang="en-US"/>
              <a:t> à distance </a:t>
            </a:r>
            <a:r>
              <a:rPr lang="en-US" err="1"/>
              <a:t>est</a:t>
            </a:r>
            <a:r>
              <a:rPr lang="en-US"/>
              <a:t> </a:t>
            </a:r>
            <a:r>
              <a:rPr lang="en-US" err="1"/>
              <a:t>entièrement</a:t>
            </a:r>
            <a:r>
              <a:rPr lang="en-US"/>
              <a:t> </a:t>
            </a:r>
            <a:r>
              <a:rPr lang="en-US" err="1"/>
              <a:t>dévolu</a:t>
            </a:r>
            <a:r>
              <a:rPr lang="en-US"/>
              <a:t> à </a:t>
            </a:r>
            <a:r>
              <a:rPr lang="en-US" err="1"/>
              <a:t>l'enseignant</a:t>
            </a:r>
            <a:r>
              <a:rPr lang="en-US"/>
              <a:t> qui doit </a:t>
            </a:r>
            <a:r>
              <a:rPr lang="en-US" err="1"/>
              <a:t>en</a:t>
            </a:r>
            <a:r>
              <a:rPr lang="en-US"/>
              <a:t> </a:t>
            </a:r>
            <a:r>
              <a:rPr lang="en-US" err="1"/>
              <a:t>définir</a:t>
            </a:r>
            <a:r>
              <a:rPr lang="en-US"/>
              <a:t> les moments et les </a:t>
            </a:r>
            <a:r>
              <a:rPr lang="en-US" err="1"/>
              <a:t>modalités</a:t>
            </a:r>
            <a:r>
              <a:rPr lang="en-US"/>
              <a:t>. </a:t>
            </a:r>
          </a:p>
          <a:p>
            <a:pPr marL="171450" indent="-171450">
              <a:buFont typeface="Arial"/>
              <a:buChar char="•"/>
            </a:pPr>
            <a:r>
              <a:rPr lang="en-US">
                <a:cs typeface="Calibri"/>
              </a:rPr>
              <a:t>Par </a:t>
            </a:r>
            <a:r>
              <a:rPr lang="en-US" err="1">
                <a:cs typeface="Calibri"/>
              </a:rPr>
              <a:t>exemple</a:t>
            </a:r>
            <a:r>
              <a:rPr lang="en-US">
                <a:cs typeface="Calibri"/>
              </a:rPr>
              <a:t>, pour </a:t>
            </a:r>
            <a:r>
              <a:rPr lang="en-US" err="1">
                <a:cs typeface="Calibri"/>
              </a:rPr>
              <a:t>développer</a:t>
            </a:r>
            <a:r>
              <a:rPr lang="en-US">
                <a:cs typeface="Calibri"/>
              </a:rPr>
              <a:t> la collaboration, </a:t>
            </a:r>
            <a:r>
              <a:rPr lang="en-US" err="1">
                <a:cs typeface="Calibri"/>
              </a:rPr>
              <a:t>l'enseignant</a:t>
            </a:r>
            <a:r>
              <a:rPr lang="en-US">
                <a:cs typeface="Calibri"/>
              </a:rPr>
              <a:t> </a:t>
            </a:r>
            <a:r>
              <a:rPr lang="en-US" err="1">
                <a:cs typeface="Calibri"/>
              </a:rPr>
              <a:t>peut</a:t>
            </a:r>
            <a:r>
              <a:rPr lang="en-US">
                <a:cs typeface="Calibri"/>
              </a:rPr>
              <a:t> opter pour</a:t>
            </a:r>
            <a:r>
              <a:rPr lang="en-US"/>
              <a:t> le </a:t>
            </a:r>
            <a:r>
              <a:rPr lang="es-ES" err="1"/>
              <a:t>pairage</a:t>
            </a:r>
            <a:r>
              <a:rPr lang="es-ES"/>
              <a:t>, </a:t>
            </a:r>
            <a:r>
              <a:rPr lang="es-ES" err="1"/>
              <a:t>mais</a:t>
            </a:r>
            <a:r>
              <a:rPr lang="es-ES"/>
              <a:t> </a:t>
            </a:r>
            <a:r>
              <a:rPr lang="es-ES" err="1"/>
              <a:t>il</a:t>
            </a:r>
            <a:r>
              <a:rPr lang="es-ES"/>
              <a:t> </a:t>
            </a:r>
            <a:r>
              <a:rPr lang="es-ES" err="1"/>
              <a:t>arrive</a:t>
            </a:r>
            <a:r>
              <a:rPr lang="es-ES"/>
              <a:t> </a:t>
            </a:r>
            <a:r>
              <a:rPr lang="es-ES" err="1"/>
              <a:t>parfois</a:t>
            </a:r>
            <a:r>
              <a:rPr lang="es-ES"/>
              <a:t> que </a:t>
            </a:r>
            <a:r>
              <a:rPr lang="es-ES" err="1"/>
              <a:t>certains</a:t>
            </a:r>
            <a:r>
              <a:rPr lang="es-ES"/>
              <a:t> </a:t>
            </a:r>
            <a:r>
              <a:rPr lang="es-ES" err="1"/>
              <a:t>pairs</a:t>
            </a:r>
            <a:r>
              <a:rPr lang="es-ES"/>
              <a:t> en </a:t>
            </a:r>
            <a:r>
              <a:rPr lang="es-ES" err="1"/>
              <a:t>présence</a:t>
            </a:r>
            <a:r>
              <a:rPr lang="es-ES"/>
              <a:t> </a:t>
            </a:r>
            <a:r>
              <a:rPr lang="es-ES" err="1"/>
              <a:t>oublient</a:t>
            </a:r>
            <a:r>
              <a:rPr lang="es-ES"/>
              <a:t> de faire le </a:t>
            </a:r>
            <a:r>
              <a:rPr lang="es-ES" err="1"/>
              <a:t>suivi</a:t>
            </a:r>
            <a:r>
              <a:rPr lang="es-ES"/>
              <a:t> </a:t>
            </a:r>
            <a:r>
              <a:rPr lang="es-ES" err="1"/>
              <a:t>au</a:t>
            </a:r>
            <a:r>
              <a:rPr lang="es-ES"/>
              <a:t> </a:t>
            </a:r>
            <a:r>
              <a:rPr lang="es-ES" err="1"/>
              <a:t>détriment</a:t>
            </a:r>
            <a:r>
              <a:rPr lang="es-ES"/>
              <a:t> des </a:t>
            </a:r>
            <a:r>
              <a:rPr lang="es-ES" err="1"/>
              <a:t>pairs</a:t>
            </a:r>
            <a:r>
              <a:rPr lang="es-ES"/>
              <a:t> en </a:t>
            </a:r>
            <a:r>
              <a:rPr lang="es-ES" err="1"/>
              <a:t>ligne</a:t>
            </a:r>
            <a:r>
              <a:rPr lang="es-ES"/>
              <a:t> </a:t>
            </a:r>
            <a:r>
              <a:rPr lang="es-ES" err="1"/>
              <a:t>comme</a:t>
            </a:r>
            <a:r>
              <a:rPr lang="es-ES"/>
              <a:t> </a:t>
            </a:r>
            <a:r>
              <a:rPr lang="es-ES" err="1"/>
              <a:t>stipulé</a:t>
            </a:r>
            <a:r>
              <a:rPr lang="es-ES"/>
              <a:t> </a:t>
            </a:r>
            <a:r>
              <a:rPr lang="es-ES" err="1"/>
              <a:t>dans</a:t>
            </a:r>
            <a:r>
              <a:rPr lang="es-ES"/>
              <a:t> le corpus </a:t>
            </a:r>
            <a:r>
              <a:rPr lang="es-ES" err="1"/>
              <a:t>d'articles</a:t>
            </a:r>
            <a:r>
              <a:rPr lang="es-ES"/>
              <a:t> </a:t>
            </a:r>
            <a:r>
              <a:rPr lang="es-ES" err="1"/>
              <a:t>analysés</a:t>
            </a:r>
            <a:r>
              <a:rPr lang="es-ES"/>
              <a:t>. </a:t>
            </a:r>
            <a:endParaRPr lang="en-US">
              <a:cs typeface="Calibri"/>
            </a:endParaRPr>
          </a:p>
          <a:p>
            <a:pPr marL="171450" indent="-171450">
              <a:buFont typeface="Arial"/>
              <a:buChar char="•"/>
            </a:pPr>
            <a:r>
              <a:rPr lang="en-US">
                <a:cs typeface="Calibri"/>
              </a:rPr>
              <a:t>À travers son </a:t>
            </a:r>
            <a:r>
              <a:rPr lang="en-US" err="1">
                <a:cs typeface="Calibri"/>
              </a:rPr>
              <a:t>scénario</a:t>
            </a:r>
            <a:r>
              <a:rPr lang="en-US">
                <a:cs typeface="Calibri"/>
              </a:rPr>
              <a:t> </a:t>
            </a:r>
            <a:r>
              <a:rPr lang="en-US" err="1">
                <a:cs typeface="Calibri"/>
              </a:rPr>
              <a:t>pédagogique</a:t>
            </a:r>
            <a:r>
              <a:rPr lang="en-US">
                <a:cs typeface="Calibri"/>
              </a:rPr>
              <a:t>, </a:t>
            </a:r>
            <a:r>
              <a:rPr lang="en-US" err="1"/>
              <a:t>l'enseignant</a:t>
            </a:r>
            <a:r>
              <a:rPr lang="en-US"/>
              <a:t> </a:t>
            </a:r>
            <a:r>
              <a:rPr lang="en-US" err="1"/>
              <a:t>peut</a:t>
            </a:r>
            <a:r>
              <a:rPr lang="en-US"/>
              <a:t> </a:t>
            </a:r>
            <a:r>
              <a:rPr lang="en-US" err="1"/>
              <a:t>également</a:t>
            </a:r>
            <a:r>
              <a:rPr lang="en-US"/>
              <a:t> </a:t>
            </a:r>
            <a:r>
              <a:rPr lang="en-US" err="1"/>
              <a:t>s'adjoindre</a:t>
            </a:r>
            <a:r>
              <a:rPr lang="en-US"/>
              <a:t> les services d'un </a:t>
            </a:r>
            <a:r>
              <a:rPr lang="en-US" err="1"/>
              <a:t>apprenant</a:t>
            </a:r>
            <a:r>
              <a:rPr lang="en-US"/>
              <a:t> expert pour </a:t>
            </a:r>
            <a:r>
              <a:rPr lang="en-US" err="1"/>
              <a:t>l'assister</a:t>
            </a:r>
            <a:r>
              <a:rPr lang="en-US"/>
              <a:t> dans la gestion de </a:t>
            </a:r>
            <a:r>
              <a:rPr lang="en-US" err="1"/>
              <a:t>classe</a:t>
            </a:r>
            <a:r>
              <a:rPr lang="en-US"/>
              <a:t>, qui </a:t>
            </a:r>
            <a:r>
              <a:rPr lang="en-US" err="1"/>
              <a:t>peut</a:t>
            </a:r>
            <a:r>
              <a:rPr lang="en-US"/>
              <a:t> </a:t>
            </a:r>
            <a:r>
              <a:rPr lang="en-US" err="1"/>
              <a:t>intervenir</a:t>
            </a:r>
            <a:r>
              <a:rPr lang="en-US"/>
              <a:t> pour des questions techniques par </a:t>
            </a:r>
            <a:r>
              <a:rPr lang="en-US" err="1"/>
              <a:t>exemple</a:t>
            </a:r>
            <a:r>
              <a:rPr lang="en-US"/>
              <a:t> et </a:t>
            </a:r>
            <a:r>
              <a:rPr lang="en-US" err="1"/>
              <a:t>ainsi</a:t>
            </a:r>
            <a:r>
              <a:rPr lang="en-US"/>
              <a:t> </a:t>
            </a:r>
            <a:r>
              <a:rPr lang="en-US" err="1"/>
              <a:t>réduire</a:t>
            </a:r>
            <a:r>
              <a:rPr lang="en-US"/>
              <a:t> le temps accorder à </a:t>
            </a:r>
            <a:r>
              <a:rPr lang="en-US" err="1"/>
              <a:t>ce</a:t>
            </a:r>
            <a:r>
              <a:rPr lang="en-US"/>
              <a:t> type </a:t>
            </a:r>
            <a:r>
              <a:rPr lang="en-US" err="1"/>
              <a:t>d'intervention</a:t>
            </a:r>
            <a:r>
              <a:rPr lang="en-US"/>
              <a:t>. </a:t>
            </a:r>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16</a:t>
            </a:fld>
            <a:endParaRPr lang="fr-CA"/>
          </a:p>
        </p:txBody>
      </p:sp>
    </p:spTree>
    <p:extLst>
      <p:ext uri="{BB962C8B-B14F-4D97-AF65-F5344CB8AC3E}">
        <p14:creationId xmlns:p14="http://schemas.microsoft.com/office/powerpoint/2010/main" val="161311569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a:t>Et </a:t>
            </a:r>
            <a:r>
              <a:rPr lang="en-US" err="1"/>
              <a:t>comme</a:t>
            </a:r>
            <a:r>
              <a:rPr lang="en-US"/>
              <a:t> </a:t>
            </a:r>
            <a:r>
              <a:rPr lang="en-US" err="1"/>
              <a:t>noté</a:t>
            </a:r>
            <a:r>
              <a:rPr lang="en-US"/>
              <a:t> par Norberg(2012), "</a:t>
            </a:r>
            <a:r>
              <a:rPr lang="en-US" err="1"/>
              <a:t>là</a:t>
            </a:r>
            <a:r>
              <a:rPr lang="en-US"/>
              <a:t> </a:t>
            </a:r>
            <a:r>
              <a:rPr lang="en-US" err="1"/>
              <a:t>où</a:t>
            </a:r>
            <a:r>
              <a:rPr lang="en-US"/>
              <a:t> il </a:t>
            </a:r>
            <a:r>
              <a:rPr lang="en-US" err="1"/>
              <a:t>n'y</a:t>
            </a:r>
            <a:r>
              <a:rPr lang="en-US"/>
              <a:t> a pas de </a:t>
            </a:r>
            <a:r>
              <a:rPr lang="en-US" err="1"/>
              <a:t>techonologie</a:t>
            </a:r>
            <a:r>
              <a:rPr lang="en-US"/>
              <a:t> du tout, un </a:t>
            </a:r>
            <a:r>
              <a:rPr lang="en-US" err="1"/>
              <a:t>enseignant</a:t>
            </a:r>
            <a:r>
              <a:rPr lang="en-US"/>
              <a:t> doit-</a:t>
            </a:r>
            <a:r>
              <a:rPr lang="en-US" err="1"/>
              <a:t>être</a:t>
            </a:r>
            <a:r>
              <a:rPr lang="en-US"/>
              <a:t> dans la </a:t>
            </a:r>
            <a:r>
              <a:rPr lang="en-US" err="1"/>
              <a:t>même</a:t>
            </a:r>
            <a:r>
              <a:rPr lang="en-US"/>
              <a:t> pièce que </a:t>
            </a:r>
            <a:r>
              <a:rPr lang="en-US" err="1"/>
              <a:t>ses</a:t>
            </a:r>
            <a:r>
              <a:rPr lang="en-US"/>
              <a:t> </a:t>
            </a:r>
            <a:r>
              <a:rPr lang="en-US" err="1"/>
              <a:t>élèves</a:t>
            </a:r>
            <a:r>
              <a:rPr lang="en-US"/>
              <a:t> pour </a:t>
            </a:r>
            <a:r>
              <a:rPr lang="en-US" err="1"/>
              <a:t>construire</a:t>
            </a:r>
            <a:r>
              <a:rPr lang="en-US"/>
              <a:t> un </a:t>
            </a:r>
            <a:r>
              <a:rPr lang="en-US" err="1"/>
              <a:t>environnement</a:t>
            </a:r>
            <a:r>
              <a:rPr lang="en-US"/>
              <a:t> </a:t>
            </a:r>
            <a:r>
              <a:rPr lang="en-US" err="1"/>
              <a:t>d'apprentissage</a:t>
            </a:r>
            <a:r>
              <a:rPr lang="en-US"/>
              <a:t>...bien que </a:t>
            </a:r>
            <a:r>
              <a:rPr lang="en-US" err="1"/>
              <a:t>ces</a:t>
            </a:r>
            <a:r>
              <a:rPr lang="en-US"/>
              <a:t> limitations </a:t>
            </a:r>
            <a:r>
              <a:rPr lang="en-US" err="1"/>
              <a:t>n'existent</a:t>
            </a:r>
            <a:r>
              <a:rPr lang="en-US"/>
              <a:t> plus </a:t>
            </a:r>
            <a:r>
              <a:rPr lang="en-US" err="1"/>
              <a:t>technologiquement</a:t>
            </a:r>
            <a:r>
              <a:rPr lang="en-US"/>
              <a:t>, </a:t>
            </a:r>
            <a:r>
              <a:rPr lang="en-US" err="1"/>
              <a:t>elles</a:t>
            </a:r>
            <a:r>
              <a:rPr lang="en-US"/>
              <a:t> existent </a:t>
            </a:r>
            <a:r>
              <a:rPr lang="en-US" err="1"/>
              <a:t>toujours</a:t>
            </a:r>
            <a:r>
              <a:rPr lang="en-US"/>
              <a:t> </a:t>
            </a:r>
            <a:r>
              <a:rPr lang="en-US" err="1"/>
              <a:t>culturellement</a:t>
            </a:r>
            <a:r>
              <a:rPr lang="en-US"/>
              <a:t>" (P.329).</a:t>
            </a:r>
          </a:p>
          <a:p>
            <a:r>
              <a:rPr lang="en-US">
                <a:cs typeface="Calibri"/>
              </a:rPr>
              <a:t>Tout </a:t>
            </a:r>
            <a:r>
              <a:rPr lang="en-US" err="1">
                <a:cs typeface="Calibri"/>
              </a:rPr>
              <a:t>cela</a:t>
            </a:r>
            <a:r>
              <a:rPr lang="en-US">
                <a:cs typeface="Calibri"/>
              </a:rPr>
              <a:t> pour dire que le format </a:t>
            </a:r>
            <a:r>
              <a:rPr lang="en-US" err="1">
                <a:cs typeface="Calibri"/>
              </a:rPr>
              <a:t>d'enseignement</a:t>
            </a:r>
            <a:r>
              <a:rPr lang="en-US">
                <a:cs typeface="Calibri"/>
              </a:rPr>
              <a:t> </a:t>
            </a:r>
            <a:r>
              <a:rPr lang="en-US" err="1">
                <a:cs typeface="Calibri"/>
              </a:rPr>
              <a:t>quelque</a:t>
            </a:r>
            <a:r>
              <a:rPr lang="en-US">
                <a:cs typeface="Calibri"/>
              </a:rPr>
              <a:t> </a:t>
            </a:r>
            <a:r>
              <a:rPr lang="en-US" err="1">
                <a:cs typeface="Calibri"/>
              </a:rPr>
              <a:t>soit</a:t>
            </a:r>
            <a:r>
              <a:rPr lang="en-US">
                <a:cs typeface="Calibri"/>
              </a:rPr>
              <a:t> le </a:t>
            </a:r>
            <a:r>
              <a:rPr lang="en-US" err="1">
                <a:cs typeface="Calibri"/>
              </a:rPr>
              <a:t>domaine</a:t>
            </a:r>
            <a:r>
              <a:rPr lang="en-US">
                <a:cs typeface="Calibri"/>
              </a:rPr>
              <a:t> </a:t>
            </a:r>
            <a:r>
              <a:rPr lang="en-US" err="1">
                <a:cs typeface="Calibri"/>
              </a:rPr>
              <a:t>peut</a:t>
            </a:r>
            <a:r>
              <a:rPr lang="en-US">
                <a:cs typeface="Calibri"/>
              </a:rPr>
              <a:t> tout à fait </a:t>
            </a:r>
            <a:r>
              <a:rPr lang="en-US" err="1">
                <a:cs typeface="Calibri"/>
              </a:rPr>
              <a:t>être</a:t>
            </a:r>
            <a:r>
              <a:rPr lang="en-US">
                <a:cs typeface="Calibri"/>
              </a:rPr>
              <a:t> </a:t>
            </a:r>
            <a:r>
              <a:rPr lang="en-US" err="1">
                <a:cs typeface="Calibri"/>
              </a:rPr>
              <a:t>adpater</a:t>
            </a:r>
            <a:r>
              <a:rPr lang="en-US">
                <a:cs typeface="Calibri"/>
              </a:rPr>
              <a:t> </a:t>
            </a:r>
            <a:r>
              <a:rPr lang="en-US" err="1">
                <a:cs typeface="Calibri"/>
              </a:rPr>
              <a:t>en</a:t>
            </a:r>
            <a:r>
              <a:rPr lang="en-US">
                <a:cs typeface="Calibri"/>
              </a:rPr>
              <a:t> </a:t>
            </a:r>
            <a:r>
              <a:rPr lang="en-US" err="1">
                <a:cs typeface="Calibri"/>
              </a:rPr>
              <a:t>enseignement</a:t>
            </a:r>
            <a:r>
              <a:rPr lang="en-US">
                <a:cs typeface="Calibri"/>
              </a:rPr>
              <a:t> </a:t>
            </a:r>
            <a:r>
              <a:rPr lang="en-US" err="1">
                <a:cs typeface="Calibri"/>
              </a:rPr>
              <a:t>hybride</a:t>
            </a:r>
            <a:r>
              <a:rPr lang="en-US">
                <a:cs typeface="Calibri"/>
              </a:rPr>
              <a:t> flexible, </a:t>
            </a:r>
            <a:r>
              <a:rPr lang="en-US" err="1">
                <a:cs typeface="Calibri"/>
              </a:rPr>
              <a:t>mais</a:t>
            </a:r>
            <a:r>
              <a:rPr lang="en-US">
                <a:cs typeface="Calibri"/>
              </a:rPr>
              <a:t> dans </a:t>
            </a:r>
            <a:r>
              <a:rPr lang="en-US" err="1">
                <a:cs typeface="Calibri"/>
              </a:rPr>
              <a:t>certains</a:t>
            </a:r>
            <a:r>
              <a:rPr lang="en-US">
                <a:cs typeface="Calibri"/>
              </a:rPr>
              <a:t> </a:t>
            </a:r>
            <a:r>
              <a:rPr lang="en-US" err="1">
                <a:cs typeface="Calibri"/>
              </a:rPr>
              <a:t>cas</a:t>
            </a:r>
            <a:r>
              <a:rPr lang="en-US">
                <a:cs typeface="Calibri"/>
              </a:rPr>
              <a:t>, la </a:t>
            </a:r>
            <a:r>
              <a:rPr lang="en-US" err="1">
                <a:cs typeface="Calibri"/>
              </a:rPr>
              <a:t>présence</a:t>
            </a:r>
            <a:r>
              <a:rPr lang="en-US">
                <a:cs typeface="Calibri"/>
              </a:rPr>
              <a:t> physique </a:t>
            </a:r>
            <a:r>
              <a:rPr lang="en-US" err="1">
                <a:cs typeface="Calibri"/>
              </a:rPr>
              <a:t>peut</a:t>
            </a:r>
            <a:r>
              <a:rPr lang="en-US">
                <a:cs typeface="Calibri"/>
              </a:rPr>
              <a:t> </a:t>
            </a:r>
            <a:r>
              <a:rPr lang="en-US" err="1">
                <a:cs typeface="Calibri"/>
              </a:rPr>
              <a:t>constituer</a:t>
            </a:r>
            <a:r>
              <a:rPr lang="en-US">
                <a:cs typeface="Calibri"/>
              </a:rPr>
              <a:t> </a:t>
            </a:r>
            <a:r>
              <a:rPr lang="en-US" err="1">
                <a:cs typeface="Calibri"/>
              </a:rPr>
              <a:t>une</a:t>
            </a:r>
            <a:r>
              <a:rPr lang="en-US">
                <a:cs typeface="Calibri"/>
              </a:rPr>
              <a:t> motivation </a:t>
            </a:r>
            <a:r>
              <a:rPr lang="en-US" err="1">
                <a:cs typeface="Calibri"/>
              </a:rPr>
              <a:t>supplémentaire</a:t>
            </a:r>
            <a:r>
              <a:rPr lang="en-US">
                <a:cs typeface="Calibri"/>
              </a:rPr>
              <a:t>, car </a:t>
            </a:r>
            <a:r>
              <a:rPr lang="en-US" err="1">
                <a:cs typeface="Calibri"/>
              </a:rPr>
              <a:t>l'attention</a:t>
            </a:r>
            <a:r>
              <a:rPr lang="en-US">
                <a:cs typeface="Calibri"/>
              </a:rPr>
              <a:t> </a:t>
            </a:r>
            <a:r>
              <a:rPr lang="en-US" err="1">
                <a:cs typeface="Calibri"/>
              </a:rPr>
              <a:t>accordée</a:t>
            </a:r>
            <a:r>
              <a:rPr lang="en-US">
                <a:cs typeface="Calibri"/>
              </a:rPr>
              <a:t> aux </a:t>
            </a:r>
            <a:r>
              <a:rPr lang="en-US" err="1">
                <a:cs typeface="Calibri"/>
              </a:rPr>
              <a:t>apprenants</a:t>
            </a:r>
            <a:r>
              <a:rPr lang="en-US">
                <a:cs typeface="Calibri"/>
              </a:rPr>
              <a:t> </a:t>
            </a:r>
            <a:r>
              <a:rPr lang="en-US" err="1">
                <a:cs typeface="Calibri"/>
              </a:rPr>
              <a:t>pourrait-être</a:t>
            </a:r>
            <a:r>
              <a:rPr lang="en-US">
                <a:cs typeface="Calibri"/>
              </a:rPr>
              <a:t> plus </a:t>
            </a:r>
            <a:r>
              <a:rPr lang="en-US" err="1">
                <a:cs typeface="Calibri"/>
              </a:rPr>
              <a:t>authentique</a:t>
            </a:r>
            <a:r>
              <a:rPr lang="en-US">
                <a:cs typeface="Calibri"/>
              </a:rPr>
              <a:t>.</a:t>
            </a:r>
          </a:p>
        </p:txBody>
      </p:sp>
      <p:sp>
        <p:nvSpPr>
          <p:cNvPr id="4" name="Espace réservé du numéro de diapositive 3"/>
          <p:cNvSpPr>
            <a:spLocks noGrp="1"/>
          </p:cNvSpPr>
          <p:nvPr>
            <p:ph type="sldNum" sz="quarter" idx="5"/>
          </p:nvPr>
        </p:nvSpPr>
        <p:spPr/>
        <p:txBody>
          <a:bodyPr/>
          <a:lstStyle/>
          <a:p>
            <a:fld id="{9E6873F8-F3AA-416B-B1C6-091CCB88D737}" type="slidenum">
              <a:rPr lang="fr-CA"/>
              <a:t>17</a:t>
            </a:fld>
            <a:endParaRPr lang="fr-CA"/>
          </a:p>
        </p:txBody>
      </p:sp>
    </p:spTree>
    <p:extLst>
      <p:ext uri="{BB962C8B-B14F-4D97-AF65-F5344CB8AC3E}">
        <p14:creationId xmlns:p14="http://schemas.microsoft.com/office/powerpoint/2010/main" val="10687937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18</a:t>
            </a:fld>
            <a:endParaRPr lang="fr-CA"/>
          </a:p>
        </p:txBody>
      </p:sp>
    </p:spTree>
    <p:extLst>
      <p:ext uri="{BB962C8B-B14F-4D97-AF65-F5344CB8AC3E}">
        <p14:creationId xmlns:p14="http://schemas.microsoft.com/office/powerpoint/2010/main" val="1716921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19</a:t>
            </a:fld>
            <a:endParaRPr lang="fr-CA"/>
          </a:p>
        </p:txBody>
      </p:sp>
    </p:spTree>
    <p:extLst>
      <p:ext uri="{BB962C8B-B14F-4D97-AF65-F5344CB8AC3E}">
        <p14:creationId xmlns:p14="http://schemas.microsoft.com/office/powerpoint/2010/main" val="31443412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20</a:t>
            </a:fld>
            <a:endParaRPr lang="fr-CA"/>
          </a:p>
        </p:txBody>
      </p:sp>
    </p:spTree>
    <p:extLst>
      <p:ext uri="{BB962C8B-B14F-4D97-AF65-F5344CB8AC3E}">
        <p14:creationId xmlns:p14="http://schemas.microsoft.com/office/powerpoint/2010/main" val="67410277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21</a:t>
            </a:fld>
            <a:endParaRPr lang="fr-CA"/>
          </a:p>
        </p:txBody>
      </p:sp>
    </p:spTree>
    <p:extLst>
      <p:ext uri="{BB962C8B-B14F-4D97-AF65-F5344CB8AC3E}">
        <p14:creationId xmlns:p14="http://schemas.microsoft.com/office/powerpoint/2010/main" val="35915190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6</a:t>
            </a:fld>
            <a:endParaRPr lang="fr-CA"/>
          </a:p>
        </p:txBody>
      </p:sp>
    </p:spTree>
    <p:extLst>
      <p:ext uri="{BB962C8B-B14F-4D97-AF65-F5344CB8AC3E}">
        <p14:creationId xmlns:p14="http://schemas.microsoft.com/office/powerpoint/2010/main" val="2660686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7</a:t>
            </a:fld>
            <a:endParaRPr lang="fr-CA"/>
          </a:p>
        </p:txBody>
      </p:sp>
    </p:spTree>
    <p:extLst>
      <p:ext uri="{BB962C8B-B14F-4D97-AF65-F5344CB8AC3E}">
        <p14:creationId xmlns:p14="http://schemas.microsoft.com/office/powerpoint/2010/main" val="1300017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8</a:t>
            </a:fld>
            <a:endParaRPr lang="fr-CA"/>
          </a:p>
        </p:txBody>
      </p:sp>
    </p:spTree>
    <p:extLst>
      <p:ext uri="{BB962C8B-B14F-4D97-AF65-F5344CB8AC3E}">
        <p14:creationId xmlns:p14="http://schemas.microsoft.com/office/powerpoint/2010/main" val="2327778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9</a:t>
            </a:fld>
            <a:endParaRPr lang="fr-CA"/>
          </a:p>
        </p:txBody>
      </p:sp>
    </p:spTree>
    <p:extLst>
      <p:ext uri="{BB962C8B-B14F-4D97-AF65-F5344CB8AC3E}">
        <p14:creationId xmlns:p14="http://schemas.microsoft.com/office/powerpoint/2010/main" val="51340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10</a:t>
            </a:fld>
            <a:endParaRPr lang="fr-CA"/>
          </a:p>
        </p:txBody>
      </p:sp>
    </p:spTree>
    <p:extLst>
      <p:ext uri="{BB962C8B-B14F-4D97-AF65-F5344CB8AC3E}">
        <p14:creationId xmlns:p14="http://schemas.microsoft.com/office/powerpoint/2010/main" val="7767500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lvl="1"/>
            <a:endParaRPr lang="es-ES">
              <a:cs typeface="Calibri"/>
            </a:endParaRPr>
          </a:p>
          <a:p>
            <a:pPr lvl="1"/>
            <a:r>
              <a:rPr lang="es-ES">
                <a:cs typeface="Calibri"/>
              </a:rPr>
              <a:t>La </a:t>
            </a:r>
            <a:r>
              <a:rPr lang="es-ES" err="1">
                <a:cs typeface="Calibri"/>
              </a:rPr>
              <a:t>prémice</a:t>
            </a:r>
            <a:r>
              <a:rPr lang="es-ES">
                <a:cs typeface="Calibri"/>
              </a:rPr>
              <a:t> de </a:t>
            </a:r>
            <a:r>
              <a:rPr lang="es-ES" err="1">
                <a:cs typeface="Calibri"/>
              </a:rPr>
              <a:t>notre</a:t>
            </a:r>
            <a:r>
              <a:rPr lang="es-ES">
                <a:cs typeface="Calibri"/>
              </a:rPr>
              <a:t> </a:t>
            </a:r>
            <a:r>
              <a:rPr lang="es-ES" err="1">
                <a:cs typeface="Calibri"/>
              </a:rPr>
              <a:t>travail</a:t>
            </a:r>
            <a:r>
              <a:rPr lang="es-ES">
                <a:cs typeface="Calibri"/>
              </a:rPr>
              <a:t> </a:t>
            </a:r>
            <a:r>
              <a:rPr lang="es-ES" err="1">
                <a:cs typeface="Calibri"/>
              </a:rPr>
              <a:t>est</a:t>
            </a:r>
            <a:r>
              <a:rPr lang="es-ES">
                <a:cs typeface="Calibri"/>
              </a:rPr>
              <a:t> que </a:t>
            </a:r>
            <a:r>
              <a:rPr lang="es-ES" err="1">
                <a:cs typeface="Calibri"/>
              </a:rPr>
              <a:t>nous</a:t>
            </a:r>
            <a:r>
              <a:rPr lang="es-ES">
                <a:cs typeface="Calibri"/>
              </a:rPr>
              <a:t> </a:t>
            </a:r>
            <a:r>
              <a:rPr lang="es-ES" err="1">
                <a:cs typeface="Calibri"/>
              </a:rPr>
              <a:t>avons</a:t>
            </a:r>
            <a:r>
              <a:rPr lang="es-ES">
                <a:cs typeface="Calibri"/>
              </a:rPr>
              <a:t> remarqué une grande </a:t>
            </a:r>
            <a:r>
              <a:rPr lang="es-ES" err="1">
                <a:cs typeface="Calibri"/>
              </a:rPr>
              <a:t>diversité</a:t>
            </a:r>
            <a:r>
              <a:rPr lang="es-ES">
                <a:cs typeface="Calibri"/>
              </a:rPr>
              <a:t> en ce qui </a:t>
            </a:r>
            <a:r>
              <a:rPr lang="es-ES" err="1">
                <a:cs typeface="Calibri"/>
              </a:rPr>
              <a:t>concerne</a:t>
            </a:r>
            <a:r>
              <a:rPr lang="es-ES">
                <a:cs typeface="Calibri"/>
              </a:rPr>
              <a:t> les </a:t>
            </a:r>
            <a:r>
              <a:rPr lang="es-ES" err="1">
                <a:cs typeface="Calibri"/>
              </a:rPr>
              <a:t>définitions</a:t>
            </a:r>
            <a:r>
              <a:rPr lang="es-ES">
                <a:cs typeface="Calibri"/>
              </a:rPr>
              <a:t> de la </a:t>
            </a:r>
            <a:r>
              <a:rPr lang="es-ES" err="1">
                <a:cs typeface="Calibri"/>
              </a:rPr>
              <a:t>comodalité</a:t>
            </a:r>
            <a:r>
              <a:rPr lang="es-ES">
                <a:cs typeface="Calibri"/>
              </a:rPr>
              <a:t>. </a:t>
            </a:r>
          </a:p>
          <a:p>
            <a:pPr lvl="1"/>
            <a:r>
              <a:rPr lang="es-ES" err="1">
                <a:cs typeface="Calibri"/>
              </a:rPr>
              <a:t>Voir</a:t>
            </a:r>
            <a:r>
              <a:rPr lang="es-ES">
                <a:cs typeface="Calibri"/>
              </a:rPr>
              <a:t> </a:t>
            </a:r>
            <a:r>
              <a:rPr lang="es-ES" err="1">
                <a:cs typeface="Calibri"/>
              </a:rPr>
              <a:t>point</a:t>
            </a:r>
            <a:r>
              <a:rPr lang="es-ES">
                <a:cs typeface="Calibri"/>
              </a:rPr>
              <a:t> 1 </a:t>
            </a:r>
            <a:r>
              <a:rPr lang="es-ES" err="1">
                <a:cs typeface="Calibri"/>
              </a:rPr>
              <a:t>ppt</a:t>
            </a:r>
            <a:endParaRPr lang="es-ES" err="1"/>
          </a:p>
          <a:p>
            <a:pPr lvl="1"/>
            <a:endParaRPr lang="es-ES"/>
          </a:p>
          <a:p>
            <a:pPr lvl="1"/>
            <a:r>
              <a:rPr lang="es-ES"/>
              <a:t>Si la </a:t>
            </a:r>
            <a:r>
              <a:rPr lang="es-ES" err="1"/>
              <a:t>formation</a:t>
            </a:r>
            <a:r>
              <a:rPr lang="es-ES"/>
              <a:t> </a:t>
            </a:r>
            <a:r>
              <a:rPr lang="es-ES" err="1"/>
              <a:t>comodale</a:t>
            </a:r>
            <a:r>
              <a:rPr lang="es-ES"/>
              <a:t> </a:t>
            </a:r>
            <a:r>
              <a:rPr lang="es-ES" err="1"/>
              <a:t>est</a:t>
            </a:r>
            <a:r>
              <a:rPr lang="es-ES"/>
              <a:t> </a:t>
            </a:r>
            <a:r>
              <a:rPr lang="es-ES" err="1"/>
              <a:t>applicable</a:t>
            </a:r>
            <a:r>
              <a:rPr lang="es-ES"/>
              <a:t> </a:t>
            </a:r>
            <a:r>
              <a:rPr lang="es-ES" err="1"/>
              <a:t>dans</a:t>
            </a:r>
            <a:r>
              <a:rPr lang="es-ES"/>
              <a:t> de </a:t>
            </a:r>
            <a:r>
              <a:rPr lang="es-ES" err="1"/>
              <a:t>nombreux</a:t>
            </a:r>
            <a:r>
              <a:rPr lang="es-ES"/>
              <a:t> </a:t>
            </a:r>
            <a:r>
              <a:rPr lang="es-ES" err="1"/>
              <a:t>contextes</a:t>
            </a:r>
            <a:r>
              <a:rPr lang="es-ES"/>
              <a:t>, </a:t>
            </a:r>
            <a:r>
              <a:rPr lang="es-ES" err="1"/>
              <a:t>il</a:t>
            </a:r>
            <a:r>
              <a:rPr lang="es-ES"/>
              <a:t> </a:t>
            </a:r>
            <a:r>
              <a:rPr lang="es-ES" err="1"/>
              <a:t>n'en</a:t>
            </a:r>
            <a:r>
              <a:rPr lang="es-ES"/>
              <a:t> </a:t>
            </a:r>
            <a:r>
              <a:rPr lang="es-ES" err="1"/>
              <a:t>demeure</a:t>
            </a:r>
            <a:r>
              <a:rPr lang="es-ES"/>
              <a:t> </a:t>
            </a:r>
            <a:r>
              <a:rPr lang="es-ES" err="1"/>
              <a:t>pas</a:t>
            </a:r>
            <a:r>
              <a:rPr lang="es-ES"/>
              <a:t> </a:t>
            </a:r>
            <a:r>
              <a:rPr lang="es-ES" err="1"/>
              <a:t>moins</a:t>
            </a:r>
            <a:r>
              <a:rPr lang="es-ES"/>
              <a:t> que les </a:t>
            </a:r>
            <a:r>
              <a:rPr lang="es-ES" err="1"/>
              <a:t>institutions</a:t>
            </a:r>
            <a:r>
              <a:rPr lang="es-ES"/>
              <a:t> </a:t>
            </a:r>
            <a:r>
              <a:rPr lang="es-ES" err="1"/>
              <a:t>doivent</a:t>
            </a:r>
            <a:r>
              <a:rPr lang="es-ES"/>
              <a:t> </a:t>
            </a:r>
            <a:r>
              <a:rPr lang="es-ES" err="1"/>
              <a:t>équiper</a:t>
            </a:r>
            <a:r>
              <a:rPr lang="es-ES"/>
              <a:t> </a:t>
            </a:r>
            <a:r>
              <a:rPr lang="es-ES" err="1"/>
              <a:t>leurs</a:t>
            </a:r>
            <a:r>
              <a:rPr lang="es-ES"/>
              <a:t> </a:t>
            </a:r>
            <a:r>
              <a:rPr lang="es-ES" err="1"/>
              <a:t>locaux</a:t>
            </a:r>
            <a:r>
              <a:rPr lang="es-ES"/>
              <a:t> </a:t>
            </a:r>
            <a:r>
              <a:rPr lang="es-ES" err="1"/>
              <a:t>pour</a:t>
            </a:r>
            <a:r>
              <a:rPr lang="es-ES"/>
              <a:t> </a:t>
            </a:r>
            <a:r>
              <a:rPr lang="es-ES" err="1"/>
              <a:t>répondre</a:t>
            </a:r>
            <a:r>
              <a:rPr lang="es-ES"/>
              <a:t> </a:t>
            </a:r>
            <a:r>
              <a:rPr lang="es-ES" err="1"/>
              <a:t>adéquatement</a:t>
            </a:r>
            <a:r>
              <a:rPr lang="es-ES"/>
              <a:t> </a:t>
            </a:r>
            <a:r>
              <a:rPr lang="es-ES" err="1"/>
              <a:t>aux</a:t>
            </a:r>
            <a:r>
              <a:rPr lang="es-ES"/>
              <a:t> </a:t>
            </a:r>
            <a:r>
              <a:rPr lang="es-ES" err="1"/>
              <a:t>exigences</a:t>
            </a:r>
            <a:r>
              <a:rPr lang="es-ES"/>
              <a:t> </a:t>
            </a:r>
            <a:r>
              <a:rPr lang="es-ES" err="1"/>
              <a:t>découlant</a:t>
            </a:r>
            <a:r>
              <a:rPr lang="es-ES"/>
              <a:t> </a:t>
            </a:r>
            <a:r>
              <a:rPr lang="es-ES" err="1"/>
              <a:t>d'un</a:t>
            </a:r>
            <a:r>
              <a:rPr lang="es-ES"/>
              <a:t> </a:t>
            </a:r>
            <a:r>
              <a:rPr lang="es-ES" err="1"/>
              <a:t>tel</a:t>
            </a:r>
            <a:r>
              <a:rPr lang="es-ES"/>
              <a:t> </a:t>
            </a:r>
            <a:r>
              <a:rPr lang="es-ES" err="1"/>
              <a:t>mode</a:t>
            </a:r>
            <a:r>
              <a:rPr lang="es-ES"/>
              <a:t> de </a:t>
            </a:r>
            <a:r>
              <a:rPr lang="es-ES" err="1"/>
              <a:t>formation</a:t>
            </a:r>
            <a:r>
              <a:rPr lang="es-ES"/>
              <a:t>. </a:t>
            </a:r>
            <a:endParaRPr lang="en-US">
              <a:cs typeface="Calibri"/>
            </a:endParaRPr>
          </a:p>
          <a:p>
            <a:pPr lvl="1"/>
            <a:r>
              <a:rPr lang="es-ES"/>
              <a:t>Par </a:t>
            </a:r>
            <a:r>
              <a:rPr lang="es-ES" err="1"/>
              <a:t>ailleurs</a:t>
            </a:r>
            <a:r>
              <a:rPr lang="es-ES"/>
              <a:t> , la </a:t>
            </a:r>
            <a:r>
              <a:rPr lang="es-ES" err="1"/>
              <a:t>diversification</a:t>
            </a:r>
            <a:r>
              <a:rPr lang="es-ES"/>
              <a:t> de </a:t>
            </a:r>
            <a:r>
              <a:rPr lang="es-ES" err="1"/>
              <a:t>l'offre</a:t>
            </a:r>
            <a:r>
              <a:rPr lang="es-ES"/>
              <a:t> de </a:t>
            </a:r>
            <a:r>
              <a:rPr lang="es-ES" err="1"/>
              <a:t>formation</a:t>
            </a:r>
            <a:r>
              <a:rPr lang="es-ES"/>
              <a:t> </a:t>
            </a:r>
            <a:r>
              <a:rPr lang="es-ES" err="1"/>
              <a:t>permet</a:t>
            </a:r>
            <a:r>
              <a:rPr lang="es-ES"/>
              <a:t> de </a:t>
            </a:r>
            <a:r>
              <a:rPr lang="es-ES" err="1"/>
              <a:t>rejoindre</a:t>
            </a:r>
            <a:r>
              <a:rPr lang="es-ES"/>
              <a:t> une </a:t>
            </a:r>
            <a:r>
              <a:rPr lang="es-ES" err="1"/>
              <a:t>clientèle</a:t>
            </a:r>
            <a:r>
              <a:rPr lang="es-ES"/>
              <a:t> </a:t>
            </a:r>
            <a:r>
              <a:rPr lang="es-ES" err="1"/>
              <a:t>particulière</a:t>
            </a:r>
            <a:r>
              <a:rPr lang="es-ES"/>
              <a:t> </a:t>
            </a:r>
            <a:r>
              <a:rPr lang="es-ES" err="1"/>
              <a:t>permettant</a:t>
            </a:r>
            <a:r>
              <a:rPr lang="es-ES"/>
              <a:t> </a:t>
            </a:r>
            <a:r>
              <a:rPr lang="es-ES" err="1"/>
              <a:t>ainsi</a:t>
            </a:r>
            <a:r>
              <a:rPr lang="es-ES"/>
              <a:t> </a:t>
            </a:r>
            <a:r>
              <a:rPr lang="es-ES" err="1"/>
              <a:t>aux</a:t>
            </a:r>
            <a:r>
              <a:rPr lang="es-ES"/>
              <a:t> </a:t>
            </a:r>
            <a:r>
              <a:rPr lang="es-ES" err="1"/>
              <a:t>institutions</a:t>
            </a:r>
            <a:r>
              <a:rPr lang="es-ES"/>
              <a:t> </a:t>
            </a:r>
            <a:r>
              <a:rPr lang="es-ES" err="1"/>
              <a:t>d'obtenir</a:t>
            </a:r>
            <a:r>
              <a:rPr lang="es-ES"/>
              <a:t> des </a:t>
            </a:r>
            <a:r>
              <a:rPr lang="es-ES" err="1"/>
              <a:t>revenus</a:t>
            </a:r>
            <a:r>
              <a:rPr lang="es-ES"/>
              <a:t> </a:t>
            </a:r>
            <a:r>
              <a:rPr lang="es-ES" err="1"/>
              <a:t>substantiels</a:t>
            </a:r>
            <a:r>
              <a:rPr lang="es-ES"/>
              <a:t>.</a:t>
            </a:r>
            <a:endParaRPr lang="es-ES">
              <a:cs typeface="Calibri"/>
            </a:endParaRPr>
          </a:p>
          <a:p>
            <a:pPr lvl="1"/>
            <a:endParaRPr lang="es-ES">
              <a:cs typeface="Calibri"/>
            </a:endParaRPr>
          </a:p>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11</a:t>
            </a:fld>
            <a:endParaRPr lang="fr-CA"/>
          </a:p>
        </p:txBody>
      </p:sp>
    </p:spTree>
    <p:extLst>
      <p:ext uri="{BB962C8B-B14F-4D97-AF65-F5344CB8AC3E}">
        <p14:creationId xmlns:p14="http://schemas.microsoft.com/office/powerpoint/2010/main" val="2677456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lvl="1"/>
            <a:endParaRPr lang="es-ES">
              <a:cs typeface="Calibri"/>
            </a:endParaRPr>
          </a:p>
          <a:p>
            <a:pPr lvl="1"/>
            <a:r>
              <a:rPr lang="es-ES">
                <a:cs typeface="Calibri"/>
              </a:rPr>
              <a:t>Ce qui </a:t>
            </a:r>
            <a:r>
              <a:rPr lang="es-ES" err="1">
                <a:cs typeface="Calibri"/>
              </a:rPr>
              <a:t>permet</a:t>
            </a:r>
            <a:r>
              <a:rPr lang="es-ES">
                <a:cs typeface="Calibri"/>
              </a:rPr>
              <a:t> de </a:t>
            </a:r>
            <a:r>
              <a:rPr lang="es-ES" err="1">
                <a:cs typeface="Calibri"/>
              </a:rPr>
              <a:t>mettre</a:t>
            </a:r>
            <a:r>
              <a:rPr lang="es-ES">
                <a:cs typeface="Calibri"/>
              </a:rPr>
              <a:t> en </a:t>
            </a:r>
            <a:r>
              <a:rPr lang="es-ES" err="1">
                <a:cs typeface="Calibri"/>
              </a:rPr>
              <a:t>lumière</a:t>
            </a:r>
            <a:r>
              <a:rPr lang="es-ES">
                <a:cs typeface="Calibri"/>
              </a:rPr>
              <a:t> la </a:t>
            </a:r>
            <a:r>
              <a:rPr lang="es-ES" err="1">
                <a:cs typeface="Calibri"/>
              </a:rPr>
              <a:t>nécessité</a:t>
            </a:r>
            <a:r>
              <a:rPr lang="es-ES">
                <a:cs typeface="Calibri"/>
              </a:rPr>
              <a:t> </a:t>
            </a:r>
            <a:r>
              <a:rPr lang="es-ES" err="1">
                <a:cs typeface="Calibri"/>
              </a:rPr>
              <a:t>d'assurer</a:t>
            </a:r>
            <a:r>
              <a:rPr lang="es-ES">
                <a:cs typeface="Calibri"/>
              </a:rPr>
              <a:t> sur le plan </a:t>
            </a:r>
            <a:r>
              <a:rPr lang="es-ES" err="1">
                <a:cs typeface="Calibri"/>
              </a:rPr>
              <a:t>pédagogique</a:t>
            </a:r>
            <a:r>
              <a:rPr lang="es-ES">
                <a:cs typeface="Calibri"/>
              </a:rPr>
              <a:t>, la </a:t>
            </a:r>
            <a:r>
              <a:rPr lang="es-ES" err="1">
                <a:cs typeface="Calibri"/>
              </a:rPr>
              <a:t>formation</a:t>
            </a:r>
            <a:r>
              <a:rPr lang="es-ES">
                <a:cs typeface="Calibri"/>
              </a:rPr>
              <a:t> </a:t>
            </a:r>
            <a:r>
              <a:rPr lang="es-ES" err="1">
                <a:cs typeface="Calibri"/>
              </a:rPr>
              <a:t>continu</a:t>
            </a:r>
            <a:r>
              <a:rPr lang="es-ES">
                <a:cs typeface="Calibri"/>
              </a:rPr>
              <a:t> des </a:t>
            </a:r>
            <a:r>
              <a:rPr lang="es-ES" err="1">
                <a:cs typeface="Calibri"/>
              </a:rPr>
              <a:t>enseignants</a:t>
            </a:r>
            <a:r>
              <a:rPr lang="es-ES">
                <a:cs typeface="Calibri"/>
              </a:rPr>
              <a:t>, en </a:t>
            </a:r>
            <a:r>
              <a:rPr lang="es-ES" err="1">
                <a:cs typeface="Calibri"/>
              </a:rPr>
              <a:t>s'appuyant</a:t>
            </a:r>
            <a:r>
              <a:rPr lang="es-ES">
                <a:cs typeface="Calibri"/>
              </a:rPr>
              <a:t> sur un cadre </a:t>
            </a:r>
            <a:r>
              <a:rPr lang="es-ES" err="1">
                <a:cs typeface="Calibri"/>
              </a:rPr>
              <a:t>précis</a:t>
            </a:r>
            <a:r>
              <a:rPr lang="es-ES">
                <a:cs typeface="Calibri"/>
              </a:rPr>
              <a:t> </a:t>
            </a:r>
            <a:r>
              <a:rPr lang="es-ES" err="1">
                <a:cs typeface="Calibri"/>
              </a:rPr>
              <a:t>d'analyse</a:t>
            </a:r>
            <a:r>
              <a:rPr lang="es-ES">
                <a:cs typeface="Calibri"/>
              </a:rPr>
              <a:t> des </a:t>
            </a:r>
            <a:r>
              <a:rPr lang="es-ES" err="1">
                <a:cs typeface="Calibri"/>
              </a:rPr>
              <a:t>besoins</a:t>
            </a:r>
            <a:r>
              <a:rPr lang="es-ES">
                <a:cs typeface="Calibri"/>
              </a:rPr>
              <a:t>, à </a:t>
            </a:r>
            <a:r>
              <a:rPr lang="es-ES" err="1">
                <a:cs typeface="Calibri"/>
              </a:rPr>
              <a:t>travers</a:t>
            </a:r>
            <a:r>
              <a:rPr lang="es-ES">
                <a:cs typeface="Calibri"/>
              </a:rPr>
              <a:t> la </a:t>
            </a:r>
            <a:r>
              <a:rPr lang="es-ES" err="1">
                <a:cs typeface="Calibri"/>
              </a:rPr>
              <a:t>validation</a:t>
            </a:r>
            <a:r>
              <a:rPr lang="es-ES">
                <a:cs typeface="Calibri"/>
              </a:rPr>
              <a:t> de </a:t>
            </a:r>
            <a:r>
              <a:rPr lang="es-ES" err="1">
                <a:cs typeface="Calibri"/>
              </a:rPr>
              <a:t>leurs</a:t>
            </a:r>
            <a:r>
              <a:rPr lang="es-ES">
                <a:cs typeface="Calibri"/>
              </a:rPr>
              <a:t> </a:t>
            </a:r>
            <a:r>
              <a:rPr lang="es-ES" err="1">
                <a:cs typeface="Calibri"/>
              </a:rPr>
              <a:t>compétences</a:t>
            </a:r>
            <a:r>
              <a:rPr lang="es-ES">
                <a:cs typeface="Calibri"/>
              </a:rPr>
              <a:t> </a:t>
            </a:r>
            <a:r>
              <a:rPr lang="es-ES" err="1">
                <a:cs typeface="Calibri"/>
              </a:rPr>
              <a:t>technologiques</a:t>
            </a:r>
            <a:r>
              <a:rPr lang="es-ES">
                <a:cs typeface="Calibri"/>
              </a:rPr>
              <a:t> . De plus, </a:t>
            </a:r>
            <a:r>
              <a:rPr lang="es-ES" err="1">
                <a:cs typeface="Calibri"/>
              </a:rPr>
              <a:t>cette</a:t>
            </a:r>
            <a:r>
              <a:rPr lang="es-ES">
                <a:cs typeface="Calibri"/>
              </a:rPr>
              <a:t> </a:t>
            </a:r>
            <a:r>
              <a:rPr lang="es-ES" err="1">
                <a:cs typeface="Calibri"/>
              </a:rPr>
              <a:t>opération</a:t>
            </a:r>
            <a:r>
              <a:rPr lang="es-ES">
                <a:cs typeface="Calibri"/>
              </a:rPr>
              <a:t> de </a:t>
            </a:r>
            <a:r>
              <a:rPr lang="es-ES" err="1">
                <a:cs typeface="Calibri"/>
              </a:rPr>
              <a:t>validation</a:t>
            </a:r>
            <a:r>
              <a:rPr lang="es-ES">
                <a:cs typeface="Calibri"/>
              </a:rPr>
              <a:t> </a:t>
            </a:r>
            <a:r>
              <a:rPr lang="es-ES" err="1">
                <a:cs typeface="Calibri"/>
              </a:rPr>
              <a:t>quant</a:t>
            </a:r>
            <a:r>
              <a:rPr lang="es-ES">
                <a:cs typeface="Calibri"/>
              </a:rPr>
              <a:t> </a:t>
            </a:r>
            <a:r>
              <a:rPr lang="es-ES" err="1">
                <a:cs typeface="Calibri"/>
              </a:rPr>
              <a:t>au</a:t>
            </a:r>
            <a:r>
              <a:rPr lang="es-ES">
                <a:cs typeface="Calibri"/>
              </a:rPr>
              <a:t> </a:t>
            </a:r>
            <a:r>
              <a:rPr lang="es-ES" err="1">
                <a:cs typeface="Calibri"/>
              </a:rPr>
              <a:t>niveau</a:t>
            </a:r>
            <a:r>
              <a:rPr lang="es-ES">
                <a:cs typeface="Calibri"/>
              </a:rPr>
              <a:t> </a:t>
            </a:r>
            <a:r>
              <a:rPr lang="es-ES" err="1">
                <a:cs typeface="Calibri"/>
              </a:rPr>
              <a:t>d'aisance</a:t>
            </a:r>
            <a:r>
              <a:rPr lang="es-ES">
                <a:cs typeface="Calibri"/>
              </a:rPr>
              <a:t> et </a:t>
            </a:r>
            <a:r>
              <a:rPr lang="es-ES" err="1">
                <a:cs typeface="Calibri"/>
              </a:rPr>
              <a:t>d'accessibilité</a:t>
            </a:r>
            <a:r>
              <a:rPr lang="es-ES">
                <a:cs typeface="Calibri"/>
              </a:rPr>
              <a:t> </a:t>
            </a:r>
            <a:r>
              <a:rPr lang="es-ES" err="1">
                <a:cs typeface="Calibri"/>
              </a:rPr>
              <a:t>technologique</a:t>
            </a:r>
            <a:r>
              <a:rPr lang="es-ES">
                <a:cs typeface="Calibri"/>
              </a:rPr>
              <a:t> </a:t>
            </a:r>
            <a:r>
              <a:rPr lang="es-ES" err="1">
                <a:cs typeface="Calibri"/>
              </a:rPr>
              <a:t>devra</a:t>
            </a:r>
            <a:r>
              <a:rPr lang="es-ES">
                <a:cs typeface="Calibri"/>
              </a:rPr>
              <a:t> </a:t>
            </a:r>
            <a:r>
              <a:rPr lang="es-ES" err="1">
                <a:cs typeface="Calibri"/>
              </a:rPr>
              <a:t>être</a:t>
            </a:r>
            <a:r>
              <a:rPr lang="es-ES">
                <a:cs typeface="Calibri"/>
              </a:rPr>
              <a:t> </a:t>
            </a:r>
            <a:r>
              <a:rPr lang="es-ES" err="1">
                <a:cs typeface="Calibri"/>
              </a:rPr>
              <a:t>répété</a:t>
            </a:r>
            <a:r>
              <a:rPr lang="es-ES">
                <a:cs typeface="Calibri"/>
              </a:rPr>
              <a:t> en </a:t>
            </a:r>
            <a:r>
              <a:rPr lang="es-ES" err="1">
                <a:cs typeface="Calibri"/>
              </a:rPr>
              <a:t>classe</a:t>
            </a:r>
            <a:r>
              <a:rPr lang="es-ES">
                <a:cs typeface="Calibri"/>
              </a:rPr>
              <a:t> </a:t>
            </a:r>
            <a:r>
              <a:rPr lang="es-ES" err="1">
                <a:cs typeface="Calibri"/>
              </a:rPr>
              <a:t>avec</a:t>
            </a:r>
            <a:r>
              <a:rPr lang="es-ES">
                <a:cs typeface="Calibri"/>
              </a:rPr>
              <a:t> les </a:t>
            </a:r>
            <a:r>
              <a:rPr lang="es-ES" err="1">
                <a:cs typeface="Calibri"/>
              </a:rPr>
              <a:t>apprenants</a:t>
            </a:r>
            <a:r>
              <a:rPr lang="es-ES">
                <a:cs typeface="Calibri"/>
              </a:rPr>
              <a:t>, ce qui </a:t>
            </a:r>
            <a:r>
              <a:rPr lang="es-ES" err="1">
                <a:cs typeface="Calibri"/>
              </a:rPr>
              <a:t>nécessite</a:t>
            </a:r>
            <a:r>
              <a:rPr lang="es-ES">
                <a:cs typeface="Calibri"/>
              </a:rPr>
              <a:t> de la </a:t>
            </a:r>
            <a:r>
              <a:rPr lang="es-ES" err="1">
                <a:cs typeface="Calibri"/>
              </a:rPr>
              <a:t>part</a:t>
            </a:r>
            <a:r>
              <a:rPr lang="es-ES">
                <a:cs typeface="Calibri"/>
              </a:rPr>
              <a:t> de </a:t>
            </a:r>
            <a:r>
              <a:rPr lang="es-ES" err="1">
                <a:cs typeface="Calibri"/>
              </a:rPr>
              <a:t>l'enseignant</a:t>
            </a:r>
            <a:r>
              <a:rPr lang="es-ES">
                <a:cs typeface="Calibri"/>
              </a:rPr>
              <a:t> une </a:t>
            </a:r>
            <a:r>
              <a:rPr lang="es-ES" err="1">
                <a:cs typeface="Calibri"/>
              </a:rPr>
              <a:t>adaptation</a:t>
            </a:r>
            <a:r>
              <a:rPr lang="es-ES">
                <a:cs typeface="Calibri"/>
              </a:rPr>
              <a:t> constante. </a:t>
            </a:r>
            <a:endParaRPr lang="es-ES"/>
          </a:p>
          <a:p>
            <a:pPr marL="342900" lvl="2" indent="-342900">
              <a:buChar char="•"/>
            </a:pPr>
            <a:r>
              <a:rPr lang="es-ES" err="1"/>
              <a:t>Or</a:t>
            </a:r>
            <a:r>
              <a:rPr lang="es-ES"/>
              <a:t>, </a:t>
            </a:r>
            <a:r>
              <a:rPr lang="es-ES" err="1"/>
              <a:t>dans</a:t>
            </a:r>
            <a:r>
              <a:rPr lang="es-ES"/>
              <a:t> </a:t>
            </a:r>
            <a:r>
              <a:rPr lang="es-ES" err="1"/>
              <a:t>quelques</a:t>
            </a:r>
            <a:r>
              <a:rPr lang="es-ES"/>
              <a:t> cas, les </a:t>
            </a:r>
            <a:r>
              <a:rPr lang="es-ES" err="1"/>
              <a:t>initiatives</a:t>
            </a:r>
            <a:r>
              <a:rPr lang="es-ES"/>
              <a:t> </a:t>
            </a:r>
            <a:r>
              <a:rPr lang="es-ES" err="1"/>
              <a:t>personnelles</a:t>
            </a:r>
            <a:r>
              <a:rPr lang="es-ES"/>
              <a:t> </a:t>
            </a:r>
            <a:r>
              <a:rPr lang="es-ES" err="1"/>
              <a:t>d'enseignant</a:t>
            </a:r>
            <a:r>
              <a:rPr lang="es-ES"/>
              <a:t> </a:t>
            </a:r>
            <a:r>
              <a:rPr lang="es-ES" err="1"/>
              <a:t>n'ont</a:t>
            </a:r>
            <a:r>
              <a:rPr lang="es-ES"/>
              <a:t> </a:t>
            </a:r>
            <a:r>
              <a:rPr lang="es-ES" err="1"/>
              <a:t>pas</a:t>
            </a:r>
            <a:r>
              <a:rPr lang="es-ES"/>
              <a:t> </a:t>
            </a:r>
            <a:r>
              <a:rPr lang="es-ES" err="1"/>
              <a:t>eu</a:t>
            </a:r>
            <a:r>
              <a:rPr lang="es-ES"/>
              <a:t> </a:t>
            </a:r>
            <a:r>
              <a:rPr lang="es-ES" err="1"/>
              <a:t>vent</a:t>
            </a:r>
            <a:r>
              <a:rPr lang="es-ES"/>
              <a:t> favorable </a:t>
            </a:r>
            <a:r>
              <a:rPr lang="es-ES" err="1"/>
              <a:t>au</a:t>
            </a:r>
            <a:r>
              <a:rPr lang="es-ES"/>
              <a:t> </a:t>
            </a:r>
            <a:r>
              <a:rPr lang="es-ES" err="1"/>
              <a:t>sein</a:t>
            </a:r>
            <a:r>
              <a:rPr lang="es-ES"/>
              <a:t> des </a:t>
            </a:r>
            <a:r>
              <a:rPr lang="es-ES" err="1"/>
              <a:t>institutions</a:t>
            </a:r>
            <a:r>
              <a:rPr lang="es-ES"/>
              <a:t> (</a:t>
            </a:r>
            <a:r>
              <a:rPr lang="es-ES" err="1"/>
              <a:t>pas</a:t>
            </a:r>
            <a:r>
              <a:rPr lang="es-ES"/>
              <a:t> de </a:t>
            </a:r>
            <a:r>
              <a:rPr lang="es-ES" err="1"/>
              <a:t>financement</a:t>
            </a:r>
            <a:r>
              <a:rPr lang="es-ES"/>
              <a:t>, </a:t>
            </a:r>
            <a:r>
              <a:rPr lang="es-ES" err="1"/>
              <a:t>pas</a:t>
            </a:r>
            <a:r>
              <a:rPr lang="es-ES"/>
              <a:t> </a:t>
            </a:r>
            <a:r>
              <a:rPr lang="es-ES" err="1"/>
              <a:t>d'équipement</a:t>
            </a:r>
            <a:r>
              <a:rPr lang="es-ES"/>
              <a:t>)</a:t>
            </a:r>
            <a:endParaRPr lang="es-ES">
              <a:cs typeface="Calibri" panose="020F0502020204030204"/>
            </a:endParaRPr>
          </a:p>
          <a:p>
            <a:pPr marL="342900" lvl="3" indent="-342900">
              <a:buChar char="•"/>
            </a:pPr>
            <a:r>
              <a:rPr lang="es-ES" err="1"/>
              <a:t>Ils</a:t>
            </a:r>
            <a:r>
              <a:rPr lang="es-ES"/>
              <a:t> </a:t>
            </a:r>
            <a:r>
              <a:rPr lang="es-ES" err="1"/>
              <a:t>ont</a:t>
            </a:r>
            <a:r>
              <a:rPr lang="es-ES"/>
              <a:t> </a:t>
            </a:r>
            <a:r>
              <a:rPr lang="es-ES" err="1"/>
              <a:t>ainsi</a:t>
            </a:r>
            <a:r>
              <a:rPr lang="es-ES"/>
              <a:t> </a:t>
            </a:r>
            <a:r>
              <a:rPr lang="es-ES" err="1"/>
              <a:t>vu</a:t>
            </a:r>
            <a:r>
              <a:rPr lang="es-ES"/>
              <a:t> </a:t>
            </a:r>
            <a:r>
              <a:rPr lang="es-ES" err="1"/>
              <a:t>leur</a:t>
            </a:r>
            <a:r>
              <a:rPr lang="es-ES"/>
              <a:t> </a:t>
            </a:r>
            <a:r>
              <a:rPr lang="es-ES" err="1"/>
              <a:t>charge</a:t>
            </a:r>
            <a:r>
              <a:rPr lang="es-ES"/>
              <a:t> de </a:t>
            </a:r>
            <a:r>
              <a:rPr lang="es-ES" err="1"/>
              <a:t>travail</a:t>
            </a:r>
            <a:r>
              <a:rPr lang="es-ES"/>
              <a:t> </a:t>
            </a:r>
            <a:r>
              <a:rPr lang="es-ES" err="1"/>
              <a:t>personnel</a:t>
            </a:r>
            <a:r>
              <a:rPr lang="es-ES"/>
              <a:t> </a:t>
            </a:r>
            <a:r>
              <a:rPr lang="es-ES" err="1"/>
              <a:t>augmentée</a:t>
            </a:r>
            <a:r>
              <a:rPr lang="es-ES"/>
              <a:t>. </a:t>
            </a:r>
            <a:endParaRPr lang="es-ES">
              <a:cs typeface="Calibri"/>
            </a:endParaRPr>
          </a:p>
          <a:p>
            <a:pPr marL="342900" lvl="4" indent="-342900">
              <a:buChar char="•"/>
            </a:pPr>
            <a:r>
              <a:rPr lang="es-ES" err="1"/>
              <a:t>Anxiété</a:t>
            </a:r>
            <a:r>
              <a:rPr lang="es-ES"/>
              <a:t> </a:t>
            </a:r>
            <a:r>
              <a:rPr lang="es-ES" err="1"/>
              <a:t>quant</a:t>
            </a:r>
            <a:r>
              <a:rPr lang="es-ES"/>
              <a:t> à </a:t>
            </a:r>
            <a:r>
              <a:rPr lang="es-ES" err="1"/>
              <a:t>l’usage</a:t>
            </a:r>
            <a:r>
              <a:rPr lang="es-ES"/>
              <a:t> des </a:t>
            </a:r>
            <a:r>
              <a:rPr lang="es-ES" err="1"/>
              <a:t>technologies</a:t>
            </a:r>
            <a:r>
              <a:rPr lang="es-ES"/>
              <a:t> </a:t>
            </a:r>
            <a:r>
              <a:rPr lang="es-ES" err="1"/>
              <a:t>tant</a:t>
            </a:r>
            <a:r>
              <a:rPr lang="es-ES"/>
              <a:t> </a:t>
            </a:r>
            <a:r>
              <a:rPr lang="es-ES" err="1"/>
              <a:t>pour</a:t>
            </a:r>
            <a:r>
              <a:rPr lang="es-ES"/>
              <a:t> les </a:t>
            </a:r>
            <a:r>
              <a:rPr lang="es-ES" err="1"/>
              <a:t>enseignants</a:t>
            </a:r>
            <a:r>
              <a:rPr lang="es-ES"/>
              <a:t> que </a:t>
            </a:r>
            <a:r>
              <a:rPr lang="es-ES" err="1"/>
              <a:t>pour</a:t>
            </a:r>
            <a:r>
              <a:rPr lang="es-ES"/>
              <a:t> les </a:t>
            </a:r>
            <a:r>
              <a:rPr lang="es-ES" err="1"/>
              <a:t>apprenants</a:t>
            </a:r>
            <a:r>
              <a:rPr lang="es-ES"/>
              <a:t>. </a:t>
            </a:r>
            <a:endParaRPr lang="en-US" err="1"/>
          </a:p>
          <a:p>
            <a:pPr marL="342900" lvl="4" indent="-342900">
              <a:buChar char="•"/>
            </a:pPr>
            <a:r>
              <a:rPr lang="es-ES" err="1"/>
              <a:t>Il</a:t>
            </a:r>
            <a:r>
              <a:rPr lang="es-ES"/>
              <a:t> </a:t>
            </a:r>
            <a:r>
              <a:rPr lang="es-ES" err="1"/>
              <a:t>faut</a:t>
            </a:r>
            <a:r>
              <a:rPr lang="es-ES"/>
              <a:t> </a:t>
            </a:r>
            <a:r>
              <a:rPr lang="es-ES" err="1"/>
              <a:t>également</a:t>
            </a:r>
            <a:r>
              <a:rPr lang="es-ES"/>
              <a:t> </a:t>
            </a:r>
            <a:r>
              <a:rPr lang="es-ES" err="1"/>
              <a:t>s'assurer</a:t>
            </a:r>
            <a:r>
              <a:rPr lang="es-ES"/>
              <a:t> de la </a:t>
            </a:r>
            <a:r>
              <a:rPr lang="es-ES" err="1"/>
              <a:t>réutilisation</a:t>
            </a:r>
            <a:r>
              <a:rPr lang="es-ES"/>
              <a:t> des </a:t>
            </a:r>
            <a:r>
              <a:rPr lang="es-ES" err="1"/>
              <a:t>artefacts</a:t>
            </a:r>
            <a:r>
              <a:rPr lang="es-ES"/>
              <a:t> </a:t>
            </a:r>
            <a:r>
              <a:rPr lang="es-ES" err="1"/>
              <a:t>pédagogiques</a:t>
            </a:r>
            <a:r>
              <a:rPr lang="es-ES"/>
              <a:t> (</a:t>
            </a:r>
            <a:r>
              <a:rPr lang="es-ES" err="1"/>
              <a:t>itération</a:t>
            </a:r>
            <a:r>
              <a:rPr lang="es-ES"/>
              <a:t> du </a:t>
            </a:r>
            <a:r>
              <a:rPr lang="es-ES" err="1"/>
              <a:t>processus</a:t>
            </a:r>
            <a:r>
              <a:rPr lang="es-ES"/>
              <a:t> </a:t>
            </a:r>
            <a:r>
              <a:rPr lang="es-ES" err="1"/>
              <a:t>pédagogique</a:t>
            </a:r>
            <a:r>
              <a:rPr lang="es-ES"/>
              <a:t>, mise en </a:t>
            </a:r>
            <a:r>
              <a:rPr lang="es-ES" err="1"/>
              <a:t>ligne</a:t>
            </a:r>
            <a:r>
              <a:rPr lang="es-ES"/>
              <a:t> des </a:t>
            </a:r>
            <a:r>
              <a:rPr lang="es-ES" err="1"/>
              <a:t>ressources</a:t>
            </a:r>
            <a:r>
              <a:rPr lang="es-ES"/>
              <a:t>...) </a:t>
            </a:r>
            <a:endParaRPr lang="en-US"/>
          </a:p>
          <a:p>
            <a:pPr marL="342900" lvl="4" indent="-342900">
              <a:buChar char="•"/>
            </a:pPr>
            <a:endParaRPr lang="es-ES">
              <a:cs typeface="Calibri"/>
            </a:endParaRPr>
          </a:p>
          <a:p>
            <a:endParaRPr lang="en-US">
              <a:cs typeface="Calibri"/>
            </a:endParaRPr>
          </a:p>
        </p:txBody>
      </p:sp>
      <p:sp>
        <p:nvSpPr>
          <p:cNvPr id="4" name="Espace réservé du numéro de diapositive 3"/>
          <p:cNvSpPr>
            <a:spLocks noGrp="1"/>
          </p:cNvSpPr>
          <p:nvPr>
            <p:ph type="sldNum" sz="quarter" idx="5"/>
          </p:nvPr>
        </p:nvSpPr>
        <p:spPr/>
        <p:txBody>
          <a:bodyPr/>
          <a:lstStyle/>
          <a:p>
            <a:fld id="{9E6873F8-F3AA-416B-B1C6-091CCB88D737}" type="slidenum">
              <a:rPr lang="fr-CA"/>
              <a:t>12</a:t>
            </a:fld>
            <a:endParaRPr lang="fr-CA"/>
          </a:p>
        </p:txBody>
      </p:sp>
    </p:spTree>
    <p:extLst>
      <p:ext uri="{BB962C8B-B14F-4D97-AF65-F5344CB8AC3E}">
        <p14:creationId xmlns:p14="http://schemas.microsoft.com/office/powerpoint/2010/main" val="6729911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US">
                <a:cs typeface="Calibri"/>
              </a:rPr>
              <a:t>Le </a:t>
            </a:r>
            <a:r>
              <a:rPr lang="en-US" err="1">
                <a:cs typeface="Calibri"/>
              </a:rPr>
              <a:t>modèle</a:t>
            </a:r>
            <a:r>
              <a:rPr lang="en-US">
                <a:cs typeface="Calibri"/>
              </a:rPr>
              <a:t> le plus </a:t>
            </a:r>
            <a:r>
              <a:rPr lang="en-US" err="1">
                <a:cs typeface="Calibri"/>
              </a:rPr>
              <a:t>récurrent</a:t>
            </a:r>
            <a:r>
              <a:rPr lang="en-US">
                <a:cs typeface="Calibri"/>
              </a:rPr>
              <a:t> </a:t>
            </a:r>
            <a:r>
              <a:rPr lang="en-US" err="1">
                <a:cs typeface="Calibri"/>
              </a:rPr>
              <a:t>étant</a:t>
            </a:r>
            <a:r>
              <a:rPr lang="en-US">
                <a:cs typeface="Calibri"/>
              </a:rPr>
              <a:t> </a:t>
            </a:r>
            <a:r>
              <a:rPr lang="en-US" err="1">
                <a:cs typeface="Calibri"/>
              </a:rPr>
              <a:t>celui</a:t>
            </a:r>
            <a:r>
              <a:rPr lang="en-US">
                <a:cs typeface="Calibri"/>
              </a:rPr>
              <a:t> </a:t>
            </a:r>
            <a:r>
              <a:rPr lang="en-US" err="1">
                <a:cs typeface="Calibri"/>
              </a:rPr>
              <a:t>ayant</a:t>
            </a:r>
            <a:r>
              <a:rPr lang="en-US">
                <a:cs typeface="Calibri"/>
              </a:rPr>
              <a:t> pour </a:t>
            </a:r>
            <a:r>
              <a:rPr lang="en-US" err="1">
                <a:cs typeface="Calibri"/>
              </a:rPr>
              <a:t>objectif</a:t>
            </a:r>
            <a:r>
              <a:rPr lang="en-US">
                <a:cs typeface="Calibri"/>
              </a:rPr>
              <a:t> </a:t>
            </a:r>
            <a:r>
              <a:rPr lang="en-US" err="1">
                <a:cs typeface="Calibri"/>
              </a:rPr>
              <a:t>l'accompagnement</a:t>
            </a:r>
            <a:r>
              <a:rPr lang="en-US">
                <a:cs typeface="Calibri"/>
              </a:rPr>
              <a:t> pour </a:t>
            </a:r>
            <a:r>
              <a:rPr lang="en-US" err="1">
                <a:cs typeface="Calibri"/>
              </a:rPr>
              <a:t>l'implémentation</a:t>
            </a:r>
            <a:r>
              <a:rPr lang="en-US">
                <a:cs typeface="Calibri"/>
              </a:rPr>
              <a:t> </a:t>
            </a:r>
            <a:r>
              <a:rPr lang="en-US" err="1">
                <a:cs typeface="Calibri"/>
              </a:rPr>
              <a:t>d'une</a:t>
            </a:r>
            <a:r>
              <a:rPr lang="en-US">
                <a:cs typeface="Calibri"/>
              </a:rPr>
              <a:t> formation </a:t>
            </a:r>
            <a:r>
              <a:rPr lang="en-US" err="1">
                <a:cs typeface="Calibri"/>
              </a:rPr>
              <a:t>comodale</a:t>
            </a:r>
            <a:r>
              <a:rPr lang="en-US">
                <a:cs typeface="Calibri"/>
              </a:rPr>
              <a:t>. </a:t>
            </a:r>
          </a:p>
        </p:txBody>
      </p:sp>
      <p:sp>
        <p:nvSpPr>
          <p:cNvPr id="4" name="Espace réservé du numéro de diapositive 3"/>
          <p:cNvSpPr>
            <a:spLocks noGrp="1"/>
          </p:cNvSpPr>
          <p:nvPr>
            <p:ph type="sldNum" sz="quarter" idx="5"/>
          </p:nvPr>
        </p:nvSpPr>
        <p:spPr/>
        <p:txBody>
          <a:bodyPr/>
          <a:lstStyle/>
          <a:p>
            <a:fld id="{9E6873F8-F3AA-416B-B1C6-091CCB88D737}" type="slidenum">
              <a:rPr lang="fr-CA"/>
              <a:t>13</a:t>
            </a:fld>
            <a:endParaRPr lang="fr-CA"/>
          </a:p>
        </p:txBody>
      </p:sp>
    </p:spTree>
    <p:extLst>
      <p:ext uri="{BB962C8B-B14F-4D97-AF65-F5344CB8AC3E}">
        <p14:creationId xmlns:p14="http://schemas.microsoft.com/office/powerpoint/2010/main" val="2078581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64A8DC-C4AF-4652-AC32-ADFAD1738180}"/>
              </a:ext>
            </a:extLst>
          </p:cNvPr>
          <p:cNvSpPr>
            <a:spLocks noGrp="1"/>
          </p:cNvSpPr>
          <p:nvPr>
            <p:ph type="ctrTitle"/>
          </p:nvPr>
        </p:nvSpPr>
        <p:spPr>
          <a:xfrm>
            <a:off x="1524000" y="1122363"/>
            <a:ext cx="9144000" cy="2387600"/>
          </a:xfrm>
        </p:spPr>
        <p:txBody>
          <a:bodyPr anchor="b"/>
          <a:lstStyle>
            <a:lvl1pPr algn="ctr">
              <a:defRPr sz="6000"/>
            </a:lvl1pPr>
          </a:lstStyle>
          <a:p>
            <a:r>
              <a:rPr lang="fr-CA"/>
              <a:t>Modifiez le style du titre</a:t>
            </a:r>
          </a:p>
        </p:txBody>
      </p:sp>
      <p:sp>
        <p:nvSpPr>
          <p:cNvPr id="3" name="Sous-titre 2">
            <a:extLst>
              <a:ext uri="{FF2B5EF4-FFF2-40B4-BE49-F238E27FC236}">
                <a16:creationId xmlns:a16="http://schemas.microsoft.com/office/drawing/2014/main" id="{3847FE07-1509-4618-BFDD-2F2A07A123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CA"/>
              <a:t>Modifier le style des sous-titres du masque</a:t>
            </a:r>
          </a:p>
        </p:txBody>
      </p:sp>
      <p:sp>
        <p:nvSpPr>
          <p:cNvPr id="4" name="Espace réservé de la date 3">
            <a:extLst>
              <a:ext uri="{FF2B5EF4-FFF2-40B4-BE49-F238E27FC236}">
                <a16:creationId xmlns:a16="http://schemas.microsoft.com/office/drawing/2014/main" id="{E883199F-26E1-4DB1-9CA8-7E8CED47D5B0}"/>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5" name="Espace réservé du pied de page 4">
            <a:extLst>
              <a:ext uri="{FF2B5EF4-FFF2-40B4-BE49-F238E27FC236}">
                <a16:creationId xmlns:a16="http://schemas.microsoft.com/office/drawing/2014/main" id="{878972CB-BD9A-4995-92F2-5CC190BFA279}"/>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DC0CFE87-B16B-4990-9241-968139C62E0D}"/>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2624365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6405F9-9DFF-4742-9857-F192A455EA4B}"/>
              </a:ext>
            </a:extLst>
          </p:cNvPr>
          <p:cNvSpPr>
            <a:spLocks noGrp="1"/>
          </p:cNvSpPr>
          <p:nvPr>
            <p:ph type="title"/>
          </p:nvPr>
        </p:nvSpPr>
        <p:spPr/>
        <p:txBody>
          <a:bodyPr/>
          <a:lstStyle/>
          <a:p>
            <a:r>
              <a:rPr lang="fr-CA"/>
              <a:t>Modifiez le style du titre</a:t>
            </a:r>
          </a:p>
        </p:txBody>
      </p:sp>
      <p:sp>
        <p:nvSpPr>
          <p:cNvPr id="3" name="Espace réservé du texte vertical 2">
            <a:extLst>
              <a:ext uri="{FF2B5EF4-FFF2-40B4-BE49-F238E27FC236}">
                <a16:creationId xmlns:a16="http://schemas.microsoft.com/office/drawing/2014/main" id="{6A7E0B7C-2D83-463E-8FBF-B5C1896806B5}"/>
              </a:ext>
            </a:extLst>
          </p:cNvPr>
          <p:cNvSpPr>
            <a:spLocks noGrp="1"/>
          </p:cNvSpPr>
          <p:nvPr>
            <p:ph type="body" orient="vert" idx="1"/>
          </p:nvPr>
        </p:nvSpPr>
        <p:spPr/>
        <p:txBody>
          <a:bodyPr vert="eaVert"/>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898AF828-D8A2-445A-9F05-B6C6E20EC721}"/>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5" name="Espace réservé du pied de page 4">
            <a:extLst>
              <a:ext uri="{FF2B5EF4-FFF2-40B4-BE49-F238E27FC236}">
                <a16:creationId xmlns:a16="http://schemas.microsoft.com/office/drawing/2014/main" id="{26E58E7C-83BF-4AD8-9C5D-C61199829429}"/>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3BE92182-C482-4E0F-B08D-1366FDD1D31C}"/>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1711805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6BE969EE-D58A-4102-801C-5E0126DD9109}"/>
              </a:ext>
            </a:extLst>
          </p:cNvPr>
          <p:cNvSpPr>
            <a:spLocks noGrp="1"/>
          </p:cNvSpPr>
          <p:nvPr>
            <p:ph type="title" orient="vert"/>
          </p:nvPr>
        </p:nvSpPr>
        <p:spPr>
          <a:xfrm>
            <a:off x="8724900" y="365125"/>
            <a:ext cx="2628900" cy="5811838"/>
          </a:xfrm>
        </p:spPr>
        <p:txBody>
          <a:bodyPr vert="eaVert"/>
          <a:lstStyle/>
          <a:p>
            <a:r>
              <a:rPr lang="fr-CA"/>
              <a:t>Modifiez le style du titre</a:t>
            </a:r>
          </a:p>
        </p:txBody>
      </p:sp>
      <p:sp>
        <p:nvSpPr>
          <p:cNvPr id="3" name="Espace réservé du texte vertical 2">
            <a:extLst>
              <a:ext uri="{FF2B5EF4-FFF2-40B4-BE49-F238E27FC236}">
                <a16:creationId xmlns:a16="http://schemas.microsoft.com/office/drawing/2014/main" id="{A0D73470-3533-4D82-9B78-D347A794D930}"/>
              </a:ext>
            </a:extLst>
          </p:cNvPr>
          <p:cNvSpPr>
            <a:spLocks noGrp="1"/>
          </p:cNvSpPr>
          <p:nvPr>
            <p:ph type="body" orient="vert" idx="1"/>
          </p:nvPr>
        </p:nvSpPr>
        <p:spPr>
          <a:xfrm>
            <a:off x="838200" y="365125"/>
            <a:ext cx="7734300" cy="5811838"/>
          </a:xfrm>
        </p:spPr>
        <p:txBody>
          <a:bodyPr vert="eaVert"/>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6D558D78-E782-4B90-BA62-E390635F2521}"/>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5" name="Espace réservé du pied de page 4">
            <a:extLst>
              <a:ext uri="{FF2B5EF4-FFF2-40B4-BE49-F238E27FC236}">
                <a16:creationId xmlns:a16="http://schemas.microsoft.com/office/drawing/2014/main" id="{39380A4C-292A-49BF-8242-23B985FB0F82}"/>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C8B678AC-A9FC-4025-A2BA-C102B4D1D057}"/>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36874459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92E0A43-A785-43F0-8AA7-AC17391A63ED}"/>
              </a:ext>
            </a:extLst>
          </p:cNvPr>
          <p:cNvSpPr>
            <a:spLocks noGrp="1"/>
          </p:cNvSpPr>
          <p:nvPr>
            <p:ph type="title"/>
          </p:nvPr>
        </p:nvSpPr>
        <p:spPr/>
        <p:txBody>
          <a:bodyPr/>
          <a:lstStyle/>
          <a:p>
            <a:r>
              <a:rPr lang="fr-CA"/>
              <a:t>Modifiez le style du titre</a:t>
            </a:r>
          </a:p>
        </p:txBody>
      </p:sp>
      <p:sp>
        <p:nvSpPr>
          <p:cNvPr id="3" name="Espace réservé du contenu 2">
            <a:extLst>
              <a:ext uri="{FF2B5EF4-FFF2-40B4-BE49-F238E27FC236}">
                <a16:creationId xmlns:a16="http://schemas.microsoft.com/office/drawing/2014/main" id="{5585E074-1D09-47C4-A46B-064D1B3C87E4}"/>
              </a:ext>
            </a:extLst>
          </p:cNvPr>
          <p:cNvSpPr>
            <a:spLocks noGrp="1"/>
          </p:cNvSpPr>
          <p:nvPr>
            <p:ph idx="1"/>
          </p:nvPr>
        </p:nvSpPr>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06640D95-E024-4ACF-95D4-78E3288C9D2A}"/>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5" name="Espace réservé du pied de page 4">
            <a:extLst>
              <a:ext uri="{FF2B5EF4-FFF2-40B4-BE49-F238E27FC236}">
                <a16:creationId xmlns:a16="http://schemas.microsoft.com/office/drawing/2014/main" id="{5BD43D00-AD54-43BB-8A14-13A12C3F2826}"/>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47467E55-6C86-4043-BBFB-E556A2890C4C}"/>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2363319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63D82C-E584-4782-931A-D51D73EA300E}"/>
              </a:ext>
            </a:extLst>
          </p:cNvPr>
          <p:cNvSpPr>
            <a:spLocks noGrp="1"/>
          </p:cNvSpPr>
          <p:nvPr>
            <p:ph type="title"/>
          </p:nvPr>
        </p:nvSpPr>
        <p:spPr>
          <a:xfrm>
            <a:off x="831850" y="1709738"/>
            <a:ext cx="10515600" cy="2852737"/>
          </a:xfrm>
        </p:spPr>
        <p:txBody>
          <a:bodyPr anchor="b"/>
          <a:lstStyle>
            <a:lvl1pPr>
              <a:defRPr sz="6000"/>
            </a:lvl1pPr>
          </a:lstStyle>
          <a:p>
            <a:r>
              <a:rPr lang="fr-CA"/>
              <a:t>Modifiez le style du titre</a:t>
            </a:r>
          </a:p>
        </p:txBody>
      </p:sp>
      <p:sp>
        <p:nvSpPr>
          <p:cNvPr id="3" name="Espace réservé du texte 2">
            <a:extLst>
              <a:ext uri="{FF2B5EF4-FFF2-40B4-BE49-F238E27FC236}">
                <a16:creationId xmlns:a16="http://schemas.microsoft.com/office/drawing/2014/main" id="{73127DEC-569E-438D-9D27-57F5BA6D4C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CA"/>
              <a:t>Modifier les styles du texte du masque</a:t>
            </a:r>
          </a:p>
        </p:txBody>
      </p:sp>
      <p:sp>
        <p:nvSpPr>
          <p:cNvPr id="4" name="Espace réservé de la date 3">
            <a:extLst>
              <a:ext uri="{FF2B5EF4-FFF2-40B4-BE49-F238E27FC236}">
                <a16:creationId xmlns:a16="http://schemas.microsoft.com/office/drawing/2014/main" id="{A42A6EAB-7978-428A-BCCC-2035D003D52A}"/>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5" name="Espace réservé du pied de page 4">
            <a:extLst>
              <a:ext uri="{FF2B5EF4-FFF2-40B4-BE49-F238E27FC236}">
                <a16:creationId xmlns:a16="http://schemas.microsoft.com/office/drawing/2014/main" id="{E6D8126A-EF0E-41E0-8629-D6C6B7CBC2AD}"/>
              </a:ext>
            </a:extLst>
          </p:cNvPr>
          <p:cNvSpPr>
            <a:spLocks noGrp="1"/>
          </p:cNvSpPr>
          <p:nvPr>
            <p:ph type="ftr" sz="quarter" idx="11"/>
          </p:nvPr>
        </p:nvSpPr>
        <p:spPr/>
        <p:txBody>
          <a:bodyPr/>
          <a:lstStyle/>
          <a:p>
            <a:endParaRPr lang="fr-CA"/>
          </a:p>
        </p:txBody>
      </p:sp>
      <p:sp>
        <p:nvSpPr>
          <p:cNvPr id="6" name="Espace réservé du numéro de diapositive 5">
            <a:extLst>
              <a:ext uri="{FF2B5EF4-FFF2-40B4-BE49-F238E27FC236}">
                <a16:creationId xmlns:a16="http://schemas.microsoft.com/office/drawing/2014/main" id="{02CCED88-001B-4D14-BB72-1D848781AEDD}"/>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1960066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A8DA14-A54C-4B6C-8BFD-6480D4487E60}"/>
              </a:ext>
            </a:extLst>
          </p:cNvPr>
          <p:cNvSpPr>
            <a:spLocks noGrp="1"/>
          </p:cNvSpPr>
          <p:nvPr>
            <p:ph type="title"/>
          </p:nvPr>
        </p:nvSpPr>
        <p:spPr/>
        <p:txBody>
          <a:bodyPr/>
          <a:lstStyle/>
          <a:p>
            <a:r>
              <a:rPr lang="fr-CA"/>
              <a:t>Modifiez le style du titre</a:t>
            </a:r>
          </a:p>
        </p:txBody>
      </p:sp>
      <p:sp>
        <p:nvSpPr>
          <p:cNvPr id="3" name="Espace réservé du contenu 2">
            <a:extLst>
              <a:ext uri="{FF2B5EF4-FFF2-40B4-BE49-F238E27FC236}">
                <a16:creationId xmlns:a16="http://schemas.microsoft.com/office/drawing/2014/main" id="{BEEBBF4F-1C1D-4B75-BCF6-827B12EBB6D8}"/>
              </a:ext>
            </a:extLst>
          </p:cNvPr>
          <p:cNvSpPr>
            <a:spLocks noGrp="1"/>
          </p:cNvSpPr>
          <p:nvPr>
            <p:ph sz="half" idx="1"/>
          </p:nvPr>
        </p:nvSpPr>
        <p:spPr>
          <a:xfrm>
            <a:off x="838200" y="1825625"/>
            <a:ext cx="5181600" cy="4351338"/>
          </a:xfrm>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u contenu 3">
            <a:extLst>
              <a:ext uri="{FF2B5EF4-FFF2-40B4-BE49-F238E27FC236}">
                <a16:creationId xmlns:a16="http://schemas.microsoft.com/office/drawing/2014/main" id="{6E3D5836-D4AE-4771-B4E8-FA427937C40E}"/>
              </a:ext>
            </a:extLst>
          </p:cNvPr>
          <p:cNvSpPr>
            <a:spLocks noGrp="1"/>
          </p:cNvSpPr>
          <p:nvPr>
            <p:ph sz="half" idx="2"/>
          </p:nvPr>
        </p:nvSpPr>
        <p:spPr>
          <a:xfrm>
            <a:off x="6172200" y="1825625"/>
            <a:ext cx="5181600" cy="4351338"/>
          </a:xfrm>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5" name="Espace réservé de la date 4">
            <a:extLst>
              <a:ext uri="{FF2B5EF4-FFF2-40B4-BE49-F238E27FC236}">
                <a16:creationId xmlns:a16="http://schemas.microsoft.com/office/drawing/2014/main" id="{33A8E883-F68A-46FF-A17F-BE871585EE58}"/>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6" name="Espace réservé du pied de page 5">
            <a:extLst>
              <a:ext uri="{FF2B5EF4-FFF2-40B4-BE49-F238E27FC236}">
                <a16:creationId xmlns:a16="http://schemas.microsoft.com/office/drawing/2014/main" id="{E2A726C6-D85A-4303-B69F-95C43747B002}"/>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A120E401-FF19-4C9C-938F-23874992156D}"/>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476120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BCED65-165B-4F21-9346-DEEA150FCD28}"/>
              </a:ext>
            </a:extLst>
          </p:cNvPr>
          <p:cNvSpPr>
            <a:spLocks noGrp="1"/>
          </p:cNvSpPr>
          <p:nvPr>
            <p:ph type="title"/>
          </p:nvPr>
        </p:nvSpPr>
        <p:spPr>
          <a:xfrm>
            <a:off x="839788" y="365125"/>
            <a:ext cx="10515600" cy="1325563"/>
          </a:xfrm>
        </p:spPr>
        <p:txBody>
          <a:bodyPr/>
          <a:lstStyle/>
          <a:p>
            <a:r>
              <a:rPr lang="fr-CA"/>
              <a:t>Modifiez le style du titre</a:t>
            </a:r>
          </a:p>
        </p:txBody>
      </p:sp>
      <p:sp>
        <p:nvSpPr>
          <p:cNvPr id="3" name="Espace réservé du texte 2">
            <a:extLst>
              <a:ext uri="{FF2B5EF4-FFF2-40B4-BE49-F238E27FC236}">
                <a16:creationId xmlns:a16="http://schemas.microsoft.com/office/drawing/2014/main" id="{B0C55C23-F218-4028-82D4-26506EB7E8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Modifier les styles du texte du masque</a:t>
            </a:r>
          </a:p>
        </p:txBody>
      </p:sp>
      <p:sp>
        <p:nvSpPr>
          <p:cNvPr id="4" name="Espace réservé du contenu 3">
            <a:extLst>
              <a:ext uri="{FF2B5EF4-FFF2-40B4-BE49-F238E27FC236}">
                <a16:creationId xmlns:a16="http://schemas.microsoft.com/office/drawing/2014/main" id="{F3AA1FE5-6935-46E4-BAB5-F2102BA9D35E}"/>
              </a:ext>
            </a:extLst>
          </p:cNvPr>
          <p:cNvSpPr>
            <a:spLocks noGrp="1"/>
          </p:cNvSpPr>
          <p:nvPr>
            <p:ph sz="half" idx="2"/>
          </p:nvPr>
        </p:nvSpPr>
        <p:spPr>
          <a:xfrm>
            <a:off x="839788" y="2505075"/>
            <a:ext cx="5157787" cy="3684588"/>
          </a:xfrm>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5" name="Espace réservé du texte 4">
            <a:extLst>
              <a:ext uri="{FF2B5EF4-FFF2-40B4-BE49-F238E27FC236}">
                <a16:creationId xmlns:a16="http://schemas.microsoft.com/office/drawing/2014/main" id="{DC925E6B-CC53-42AE-ABD6-24F6728ECF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A"/>
              <a:t>Modifier les styles du texte du masque</a:t>
            </a:r>
          </a:p>
        </p:txBody>
      </p:sp>
      <p:sp>
        <p:nvSpPr>
          <p:cNvPr id="6" name="Espace réservé du contenu 5">
            <a:extLst>
              <a:ext uri="{FF2B5EF4-FFF2-40B4-BE49-F238E27FC236}">
                <a16:creationId xmlns:a16="http://schemas.microsoft.com/office/drawing/2014/main" id="{0CA9E9DA-B1D6-4260-82D4-5DD5191202FC}"/>
              </a:ext>
            </a:extLst>
          </p:cNvPr>
          <p:cNvSpPr>
            <a:spLocks noGrp="1"/>
          </p:cNvSpPr>
          <p:nvPr>
            <p:ph sz="quarter" idx="4"/>
          </p:nvPr>
        </p:nvSpPr>
        <p:spPr>
          <a:xfrm>
            <a:off x="6172200" y="2505075"/>
            <a:ext cx="5183188" cy="3684588"/>
          </a:xfrm>
        </p:spPr>
        <p:txBody>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7" name="Espace réservé de la date 6">
            <a:extLst>
              <a:ext uri="{FF2B5EF4-FFF2-40B4-BE49-F238E27FC236}">
                <a16:creationId xmlns:a16="http://schemas.microsoft.com/office/drawing/2014/main" id="{84EF37AF-B11E-4861-8F3F-E7167F1D7588}"/>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8" name="Espace réservé du pied de page 7">
            <a:extLst>
              <a:ext uri="{FF2B5EF4-FFF2-40B4-BE49-F238E27FC236}">
                <a16:creationId xmlns:a16="http://schemas.microsoft.com/office/drawing/2014/main" id="{7D1A84F1-A5F7-4393-BD31-E7FFCC7476B8}"/>
              </a:ext>
            </a:extLst>
          </p:cNvPr>
          <p:cNvSpPr>
            <a:spLocks noGrp="1"/>
          </p:cNvSpPr>
          <p:nvPr>
            <p:ph type="ftr" sz="quarter" idx="11"/>
          </p:nvPr>
        </p:nvSpPr>
        <p:spPr/>
        <p:txBody>
          <a:bodyPr/>
          <a:lstStyle/>
          <a:p>
            <a:endParaRPr lang="fr-CA"/>
          </a:p>
        </p:txBody>
      </p:sp>
      <p:sp>
        <p:nvSpPr>
          <p:cNvPr id="9" name="Espace réservé du numéro de diapositive 8">
            <a:extLst>
              <a:ext uri="{FF2B5EF4-FFF2-40B4-BE49-F238E27FC236}">
                <a16:creationId xmlns:a16="http://schemas.microsoft.com/office/drawing/2014/main" id="{09911845-779A-4E9B-AA29-E6688FDC8B74}"/>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193976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9417A0-29EC-4C25-ACD7-F57E45BF9B96}"/>
              </a:ext>
            </a:extLst>
          </p:cNvPr>
          <p:cNvSpPr>
            <a:spLocks noGrp="1"/>
          </p:cNvSpPr>
          <p:nvPr>
            <p:ph type="title"/>
          </p:nvPr>
        </p:nvSpPr>
        <p:spPr/>
        <p:txBody>
          <a:bodyPr/>
          <a:lstStyle/>
          <a:p>
            <a:r>
              <a:rPr lang="fr-CA"/>
              <a:t>Modifiez le style du titre</a:t>
            </a:r>
          </a:p>
        </p:txBody>
      </p:sp>
      <p:sp>
        <p:nvSpPr>
          <p:cNvPr id="3" name="Espace réservé de la date 2">
            <a:extLst>
              <a:ext uri="{FF2B5EF4-FFF2-40B4-BE49-F238E27FC236}">
                <a16:creationId xmlns:a16="http://schemas.microsoft.com/office/drawing/2014/main" id="{87955530-F545-40DA-B995-C8736F634CDB}"/>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4" name="Espace réservé du pied de page 3">
            <a:extLst>
              <a:ext uri="{FF2B5EF4-FFF2-40B4-BE49-F238E27FC236}">
                <a16:creationId xmlns:a16="http://schemas.microsoft.com/office/drawing/2014/main" id="{8E4A9854-DB18-4952-8D69-4FC903BB74E3}"/>
              </a:ext>
            </a:extLst>
          </p:cNvPr>
          <p:cNvSpPr>
            <a:spLocks noGrp="1"/>
          </p:cNvSpPr>
          <p:nvPr>
            <p:ph type="ftr" sz="quarter" idx="11"/>
          </p:nvPr>
        </p:nvSpPr>
        <p:spPr/>
        <p:txBody>
          <a:bodyPr/>
          <a:lstStyle/>
          <a:p>
            <a:endParaRPr lang="fr-CA"/>
          </a:p>
        </p:txBody>
      </p:sp>
      <p:sp>
        <p:nvSpPr>
          <p:cNvPr id="5" name="Espace réservé du numéro de diapositive 4">
            <a:extLst>
              <a:ext uri="{FF2B5EF4-FFF2-40B4-BE49-F238E27FC236}">
                <a16:creationId xmlns:a16="http://schemas.microsoft.com/office/drawing/2014/main" id="{E9A72ACA-943A-4870-9C84-070A0070C520}"/>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1664520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789C7BD-AC20-46EB-8178-4A794AE12EFF}"/>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3" name="Espace réservé du pied de page 2">
            <a:extLst>
              <a:ext uri="{FF2B5EF4-FFF2-40B4-BE49-F238E27FC236}">
                <a16:creationId xmlns:a16="http://schemas.microsoft.com/office/drawing/2014/main" id="{AB8B409C-04DE-40E9-8ED8-0A88D3CFD592}"/>
              </a:ext>
            </a:extLst>
          </p:cNvPr>
          <p:cNvSpPr>
            <a:spLocks noGrp="1"/>
          </p:cNvSpPr>
          <p:nvPr>
            <p:ph type="ftr" sz="quarter" idx="11"/>
          </p:nvPr>
        </p:nvSpPr>
        <p:spPr/>
        <p:txBody>
          <a:bodyPr/>
          <a:lstStyle/>
          <a:p>
            <a:endParaRPr lang="fr-CA"/>
          </a:p>
        </p:txBody>
      </p:sp>
      <p:sp>
        <p:nvSpPr>
          <p:cNvPr id="4" name="Espace réservé du numéro de diapositive 3">
            <a:extLst>
              <a:ext uri="{FF2B5EF4-FFF2-40B4-BE49-F238E27FC236}">
                <a16:creationId xmlns:a16="http://schemas.microsoft.com/office/drawing/2014/main" id="{F47B2809-9912-4EE7-B2BA-A1B8F25E69DE}"/>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318158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E3CFBE-0450-4DCB-A2A4-33530269FF4D}"/>
              </a:ext>
            </a:extLst>
          </p:cNvPr>
          <p:cNvSpPr>
            <a:spLocks noGrp="1"/>
          </p:cNvSpPr>
          <p:nvPr>
            <p:ph type="title"/>
          </p:nvPr>
        </p:nvSpPr>
        <p:spPr>
          <a:xfrm>
            <a:off x="839788" y="457200"/>
            <a:ext cx="3932237" cy="1600200"/>
          </a:xfrm>
        </p:spPr>
        <p:txBody>
          <a:bodyPr anchor="b"/>
          <a:lstStyle>
            <a:lvl1pPr>
              <a:defRPr sz="3200"/>
            </a:lvl1pPr>
          </a:lstStyle>
          <a:p>
            <a:r>
              <a:rPr lang="fr-CA"/>
              <a:t>Modifiez le style du titre</a:t>
            </a:r>
          </a:p>
        </p:txBody>
      </p:sp>
      <p:sp>
        <p:nvSpPr>
          <p:cNvPr id="3" name="Espace réservé du contenu 2">
            <a:extLst>
              <a:ext uri="{FF2B5EF4-FFF2-40B4-BE49-F238E27FC236}">
                <a16:creationId xmlns:a16="http://schemas.microsoft.com/office/drawing/2014/main" id="{92B87E0F-6A58-4F4B-8701-85A38AF378B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u texte 3">
            <a:extLst>
              <a:ext uri="{FF2B5EF4-FFF2-40B4-BE49-F238E27FC236}">
                <a16:creationId xmlns:a16="http://schemas.microsoft.com/office/drawing/2014/main" id="{1AD191F1-2C4A-4163-9CFC-9E355CBB21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Modifier les styles du texte du masque</a:t>
            </a:r>
          </a:p>
        </p:txBody>
      </p:sp>
      <p:sp>
        <p:nvSpPr>
          <p:cNvPr id="5" name="Espace réservé de la date 4">
            <a:extLst>
              <a:ext uri="{FF2B5EF4-FFF2-40B4-BE49-F238E27FC236}">
                <a16:creationId xmlns:a16="http://schemas.microsoft.com/office/drawing/2014/main" id="{2ED4F01F-3C8D-4081-A8D6-1080982C0E6C}"/>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6" name="Espace réservé du pied de page 5">
            <a:extLst>
              <a:ext uri="{FF2B5EF4-FFF2-40B4-BE49-F238E27FC236}">
                <a16:creationId xmlns:a16="http://schemas.microsoft.com/office/drawing/2014/main" id="{E28FC714-3204-4BCF-BE19-1C5F41D31BDA}"/>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B3748F61-7DCD-44C1-B55E-46842A457C2B}"/>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367162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5A1516-2FDA-4214-AD7B-304867BCFD62}"/>
              </a:ext>
            </a:extLst>
          </p:cNvPr>
          <p:cNvSpPr>
            <a:spLocks noGrp="1"/>
          </p:cNvSpPr>
          <p:nvPr>
            <p:ph type="title"/>
          </p:nvPr>
        </p:nvSpPr>
        <p:spPr>
          <a:xfrm>
            <a:off x="839788" y="457200"/>
            <a:ext cx="3932237" cy="1600200"/>
          </a:xfrm>
        </p:spPr>
        <p:txBody>
          <a:bodyPr anchor="b"/>
          <a:lstStyle>
            <a:lvl1pPr>
              <a:defRPr sz="3200"/>
            </a:lvl1pPr>
          </a:lstStyle>
          <a:p>
            <a:r>
              <a:rPr lang="fr-CA"/>
              <a:t>Modifiez le style du titre</a:t>
            </a:r>
          </a:p>
        </p:txBody>
      </p:sp>
      <p:sp>
        <p:nvSpPr>
          <p:cNvPr id="3" name="Espace réservé pour une image  2">
            <a:extLst>
              <a:ext uri="{FF2B5EF4-FFF2-40B4-BE49-F238E27FC236}">
                <a16:creationId xmlns:a16="http://schemas.microsoft.com/office/drawing/2014/main" id="{C1AB3FAF-630F-42F3-ACC3-86572AF5E38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a:extLst>
              <a:ext uri="{FF2B5EF4-FFF2-40B4-BE49-F238E27FC236}">
                <a16:creationId xmlns:a16="http://schemas.microsoft.com/office/drawing/2014/main" id="{C9350950-C105-41DC-AE5B-8FD1234C5B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CA"/>
              <a:t>Modifier les styles du texte du masque</a:t>
            </a:r>
          </a:p>
        </p:txBody>
      </p:sp>
      <p:sp>
        <p:nvSpPr>
          <p:cNvPr id="5" name="Espace réservé de la date 4">
            <a:extLst>
              <a:ext uri="{FF2B5EF4-FFF2-40B4-BE49-F238E27FC236}">
                <a16:creationId xmlns:a16="http://schemas.microsoft.com/office/drawing/2014/main" id="{CD119FC2-C928-42DD-8C06-688C404BFF27}"/>
              </a:ext>
            </a:extLst>
          </p:cNvPr>
          <p:cNvSpPr>
            <a:spLocks noGrp="1"/>
          </p:cNvSpPr>
          <p:nvPr>
            <p:ph type="dt" sz="half" idx="10"/>
          </p:nvPr>
        </p:nvSpPr>
        <p:spPr/>
        <p:txBody>
          <a:bodyPr/>
          <a:lstStyle/>
          <a:p>
            <a:fld id="{0F83F41A-0AC9-46AE-80E5-213A985D2FBC}" type="datetimeFigureOut">
              <a:rPr lang="fr-CA" smtClean="0"/>
              <a:t>2021-11-19</a:t>
            </a:fld>
            <a:endParaRPr lang="fr-CA"/>
          </a:p>
        </p:txBody>
      </p:sp>
      <p:sp>
        <p:nvSpPr>
          <p:cNvPr id="6" name="Espace réservé du pied de page 5">
            <a:extLst>
              <a:ext uri="{FF2B5EF4-FFF2-40B4-BE49-F238E27FC236}">
                <a16:creationId xmlns:a16="http://schemas.microsoft.com/office/drawing/2014/main" id="{8125B4E9-BA30-4571-AB97-93CF700A7E14}"/>
              </a:ext>
            </a:extLst>
          </p:cNvPr>
          <p:cNvSpPr>
            <a:spLocks noGrp="1"/>
          </p:cNvSpPr>
          <p:nvPr>
            <p:ph type="ftr" sz="quarter" idx="11"/>
          </p:nvPr>
        </p:nvSpPr>
        <p:spPr/>
        <p:txBody>
          <a:bodyPr/>
          <a:lstStyle/>
          <a:p>
            <a:endParaRPr lang="fr-CA"/>
          </a:p>
        </p:txBody>
      </p:sp>
      <p:sp>
        <p:nvSpPr>
          <p:cNvPr id="7" name="Espace réservé du numéro de diapositive 6">
            <a:extLst>
              <a:ext uri="{FF2B5EF4-FFF2-40B4-BE49-F238E27FC236}">
                <a16:creationId xmlns:a16="http://schemas.microsoft.com/office/drawing/2014/main" id="{55EA017F-EFBE-433E-A23D-28DB82985BFD}"/>
              </a:ext>
            </a:extLst>
          </p:cNvPr>
          <p:cNvSpPr>
            <a:spLocks noGrp="1"/>
          </p:cNvSpPr>
          <p:nvPr>
            <p:ph type="sldNum" sz="quarter" idx="12"/>
          </p:nvPr>
        </p:nvSpPr>
        <p:spPr/>
        <p:txBody>
          <a:bodyPr/>
          <a:lstStyle/>
          <a:p>
            <a:fld id="{B248EC9D-5697-4E5B-8ED7-1432B59ABEA1}" type="slidenum">
              <a:rPr lang="fr-CA" smtClean="0"/>
              <a:t>‹#›</a:t>
            </a:fld>
            <a:endParaRPr lang="fr-CA"/>
          </a:p>
        </p:txBody>
      </p:sp>
    </p:spTree>
    <p:extLst>
      <p:ext uri="{BB962C8B-B14F-4D97-AF65-F5344CB8AC3E}">
        <p14:creationId xmlns:p14="http://schemas.microsoft.com/office/powerpoint/2010/main" val="39232169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CD239FE0-7C23-49D6-9493-47D4D11FD03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CA"/>
              <a:t>Modifiez le style du titre</a:t>
            </a:r>
          </a:p>
        </p:txBody>
      </p:sp>
      <p:sp>
        <p:nvSpPr>
          <p:cNvPr id="3" name="Espace réservé du texte 2">
            <a:extLst>
              <a:ext uri="{FF2B5EF4-FFF2-40B4-BE49-F238E27FC236}">
                <a16:creationId xmlns:a16="http://schemas.microsoft.com/office/drawing/2014/main" id="{7A032DBC-96EA-4E25-A233-66395E3D7E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CA"/>
              <a:t>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4" name="Espace réservé de la date 3">
            <a:extLst>
              <a:ext uri="{FF2B5EF4-FFF2-40B4-BE49-F238E27FC236}">
                <a16:creationId xmlns:a16="http://schemas.microsoft.com/office/drawing/2014/main" id="{69442B95-01A5-48D3-BC5F-4DF713F266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83F41A-0AC9-46AE-80E5-213A985D2FBC}" type="datetimeFigureOut">
              <a:rPr lang="fr-CA" smtClean="0"/>
              <a:t>2021-11-19</a:t>
            </a:fld>
            <a:endParaRPr lang="fr-CA"/>
          </a:p>
        </p:txBody>
      </p:sp>
      <p:sp>
        <p:nvSpPr>
          <p:cNvPr id="5" name="Espace réservé du pied de page 4">
            <a:extLst>
              <a:ext uri="{FF2B5EF4-FFF2-40B4-BE49-F238E27FC236}">
                <a16:creationId xmlns:a16="http://schemas.microsoft.com/office/drawing/2014/main" id="{D689C65C-841D-41BE-BA1A-DCEA6F77C1D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a:extLst>
              <a:ext uri="{FF2B5EF4-FFF2-40B4-BE49-F238E27FC236}">
                <a16:creationId xmlns:a16="http://schemas.microsoft.com/office/drawing/2014/main" id="{92D1C6A3-3E42-4155-8258-05F0292F318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8EC9D-5697-4E5B-8ED7-1432B59ABEA1}" type="slidenum">
              <a:rPr lang="fr-CA" smtClean="0"/>
              <a:t>‹#›</a:t>
            </a:fld>
            <a:endParaRPr lang="fr-CA"/>
          </a:p>
        </p:txBody>
      </p:sp>
    </p:spTree>
    <p:extLst>
      <p:ext uri="{BB962C8B-B14F-4D97-AF65-F5344CB8AC3E}">
        <p14:creationId xmlns:p14="http://schemas.microsoft.com/office/powerpoint/2010/main" val="19070547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C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iwd.faye@umontreal.ca" TargetMode="External"/><Relationship Id="rId2" Type="http://schemas.openxmlformats.org/officeDocument/2006/relationships/hyperlink" Target="mailto:beauparlant.rene@univ.telqu.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8" Type="http://schemas.openxmlformats.org/officeDocument/2006/relationships/hyperlink" Target="https://www.betterevaluation.org/sites/default/files/Methods.pdf" TargetMode="External"/><Relationship Id="rId3" Type="http://schemas.openxmlformats.org/officeDocument/2006/relationships/hyperlink" Target="https://doi.org/10.24059/olj.v24i3.2180" TargetMode="External"/><Relationship Id="rId7" Type="http://schemas.openxmlformats.org/officeDocument/2006/relationships/hyperlink" Target="https://ro.uow.edu.au/jutlp/vol17/iss3/9"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edtechbooks.org/hyflex" TargetMode="External"/><Relationship Id="rId5" Type="http://schemas.openxmlformats.org/officeDocument/2006/relationships/hyperlink" Target="https://teachonline.ca/webinar/how-use-hyflex-method-teach-online-and-person-same-time" TargetMode="External"/><Relationship Id="rId10" Type="http://schemas.openxmlformats.org/officeDocument/2006/relationships/hyperlink" Target="http://www.prisma-statement.org/" TargetMode="External"/><Relationship Id="rId4" Type="http://schemas.openxmlformats.org/officeDocument/2006/relationships/hyperlink" Target="https://hyflexworld.wordpress.com/2019/01/15/four-fundamental-principles-for-hyflex-the-pillars/" TargetMode="External"/><Relationship Id="rId9" Type="http://schemas.openxmlformats.org/officeDocument/2006/relationships/hyperlink" Target="https://eduq.info/xmlui/bitstream/handle/11515/38135/lakhal-et-al-34-4-21.pdf?sequence=2&amp;isAllowed=y"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8.svg"/></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ous-titre 2">
            <a:extLst>
              <a:ext uri="{FF2B5EF4-FFF2-40B4-BE49-F238E27FC236}">
                <a16:creationId xmlns:a16="http://schemas.microsoft.com/office/drawing/2014/main" id="{B95294D7-A045-4C14-9634-F249C2A7B843}"/>
              </a:ext>
            </a:extLst>
          </p:cNvPr>
          <p:cNvSpPr>
            <a:spLocks noGrp="1"/>
          </p:cNvSpPr>
          <p:nvPr>
            <p:ph type="subTitle" idx="1"/>
          </p:nvPr>
        </p:nvSpPr>
        <p:spPr>
          <a:xfrm>
            <a:off x="4439633" y="4518923"/>
            <a:ext cx="3312734" cy="1141851"/>
          </a:xfrm>
          <a:noFill/>
        </p:spPr>
        <p:txBody>
          <a:bodyPr vert="horz" lIns="91440" tIns="45720" rIns="91440" bIns="45720" rtlCol="0">
            <a:normAutofit/>
          </a:bodyPr>
          <a:lstStyle/>
          <a:p>
            <a:r>
              <a:rPr lang="fr-CA" sz="1100">
                <a:solidFill>
                  <a:srgbClr val="080808"/>
                </a:solidFill>
                <a:cs typeface="Calibri"/>
              </a:rPr>
              <a:t>Par </a:t>
            </a:r>
          </a:p>
          <a:p>
            <a:r>
              <a:rPr lang="fr-CA" sz="1100">
                <a:solidFill>
                  <a:srgbClr val="080808"/>
                </a:solidFill>
                <a:ea typeface="+mn-lt"/>
                <a:cs typeface="+mn-lt"/>
              </a:rPr>
              <a:t>René Beauparlant, Université TÉLUQ, </a:t>
            </a:r>
            <a:r>
              <a:rPr lang="fr-CA" sz="1100" u="sng">
                <a:solidFill>
                  <a:srgbClr val="080808"/>
                </a:solidFill>
                <a:ea typeface="+mn-lt"/>
                <a:cs typeface="+mn-lt"/>
                <a:hlinkClick r:id="rId2"/>
              </a:rPr>
              <a:t>beauparlant.rene@univ.teluq.ca</a:t>
            </a:r>
            <a:r>
              <a:rPr lang="fr-CA" sz="1100">
                <a:solidFill>
                  <a:srgbClr val="080808"/>
                </a:solidFill>
                <a:ea typeface="+mn-lt"/>
                <a:cs typeface="+mn-lt"/>
              </a:rPr>
              <a:t> </a:t>
            </a:r>
          </a:p>
          <a:p>
            <a:r>
              <a:rPr lang="fr-CA" sz="1100">
                <a:solidFill>
                  <a:srgbClr val="080808"/>
                </a:solidFill>
                <a:ea typeface="+mn-lt"/>
                <a:cs typeface="+mn-lt"/>
              </a:rPr>
              <a:t>Innocent Wagane Diène Faye, Université de Montréal, </a:t>
            </a:r>
            <a:r>
              <a:rPr lang="fr-CA" sz="1100" u="sng">
                <a:solidFill>
                  <a:srgbClr val="080808"/>
                </a:solidFill>
                <a:ea typeface="+mn-lt"/>
                <a:cs typeface="+mn-lt"/>
                <a:hlinkClick r:id="rId3"/>
              </a:rPr>
              <a:t>iwd.faye@umontreal.ca</a:t>
            </a:r>
            <a:r>
              <a:rPr lang="fr-CA" sz="1100">
                <a:solidFill>
                  <a:srgbClr val="080808"/>
                </a:solidFill>
                <a:ea typeface="+mn-lt"/>
                <a:cs typeface="+mn-lt"/>
              </a:rPr>
              <a:t> </a:t>
            </a:r>
          </a:p>
          <a:p>
            <a:endParaRPr lang="fr-CA" sz="1100">
              <a:solidFill>
                <a:srgbClr val="080808"/>
              </a:solidFill>
              <a:cs typeface="Calibri"/>
            </a:endParaRPr>
          </a:p>
        </p:txBody>
      </p:sp>
      <p:sp>
        <p:nvSpPr>
          <p:cNvPr id="2" name="Titre 1">
            <a:extLst>
              <a:ext uri="{FF2B5EF4-FFF2-40B4-BE49-F238E27FC236}">
                <a16:creationId xmlns:a16="http://schemas.microsoft.com/office/drawing/2014/main" id="{9EECDF2D-3639-4EE9-A4F1-0D9F3235A2AD}"/>
              </a:ext>
            </a:extLst>
          </p:cNvPr>
          <p:cNvSpPr>
            <a:spLocks noGrp="1"/>
          </p:cNvSpPr>
          <p:nvPr>
            <p:ph type="ctrTitle"/>
          </p:nvPr>
        </p:nvSpPr>
        <p:spPr>
          <a:xfrm>
            <a:off x="3204642" y="2353641"/>
            <a:ext cx="5782716" cy="2150719"/>
          </a:xfrm>
          <a:noFill/>
        </p:spPr>
        <p:txBody>
          <a:bodyPr anchor="ctr">
            <a:normAutofit/>
          </a:bodyPr>
          <a:lstStyle/>
          <a:p>
            <a:r>
              <a:rPr lang="fr-CA" sz="3600">
                <a:solidFill>
                  <a:srgbClr val="080808"/>
                </a:solidFill>
              </a:rPr>
              <a:t>La comodalité comme mode de formation : de quoi parle-t-on?</a:t>
            </a:r>
            <a:endParaRPr lang="fr-FR" sz="3600">
              <a:solidFill>
                <a:srgbClr val="080808"/>
              </a:solidFill>
            </a:endParaRPr>
          </a:p>
          <a:p>
            <a:endParaRPr lang="fr-CA" sz="3600">
              <a:solidFill>
                <a:srgbClr val="080808"/>
              </a:solidFill>
              <a:cs typeface="Calibri Light"/>
            </a:endParaRP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954086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CFC655C-2293-4331-95B2-ACA517F90C45}"/>
              </a:ext>
            </a:extLst>
          </p:cNvPr>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sz="3200" kern="1200">
                <a:solidFill>
                  <a:schemeClr val="bg1"/>
                </a:solidFill>
                <a:latin typeface="+mj-lt"/>
                <a:ea typeface="+mj-ea"/>
                <a:cs typeface="+mj-cs"/>
              </a:rPr>
              <a:t>Portrait de notre recension systématique</a:t>
            </a:r>
          </a:p>
        </p:txBody>
      </p:sp>
      <p:pic>
        <p:nvPicPr>
          <p:cNvPr id="4" name="Image 4">
            <a:extLst>
              <a:ext uri="{FF2B5EF4-FFF2-40B4-BE49-F238E27FC236}">
                <a16:creationId xmlns:a16="http://schemas.microsoft.com/office/drawing/2014/main" id="{4CBE680E-85CB-4D1C-892A-B1D68D0E66A4}"/>
              </a:ext>
            </a:extLst>
          </p:cNvPr>
          <p:cNvPicPr>
            <a:picLocks noGrp="1" noChangeAspect="1"/>
          </p:cNvPicPr>
          <p:nvPr>
            <p:ph idx="1"/>
          </p:nvPr>
        </p:nvPicPr>
        <p:blipFill>
          <a:blip r:embed="rId3"/>
          <a:stretch>
            <a:fillRect/>
          </a:stretch>
        </p:blipFill>
        <p:spPr>
          <a:xfrm>
            <a:off x="1302625" y="1466461"/>
            <a:ext cx="9722447" cy="5323211"/>
          </a:xfrm>
          <a:prstGeom prst="rect">
            <a:avLst/>
          </a:prstGeom>
        </p:spPr>
      </p:pic>
    </p:spTree>
    <p:extLst>
      <p:ext uri="{BB962C8B-B14F-4D97-AF65-F5344CB8AC3E}">
        <p14:creationId xmlns:p14="http://schemas.microsoft.com/office/powerpoint/2010/main" val="38996920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219DF83-AA3D-4E7D-B4D3-084163EEA8D8}"/>
              </a:ext>
            </a:extLst>
          </p:cNvPr>
          <p:cNvSpPr>
            <a:spLocks noGrp="1"/>
          </p:cNvSpPr>
          <p:nvPr>
            <p:ph type="title"/>
          </p:nvPr>
        </p:nvSpPr>
        <p:spPr>
          <a:xfrm>
            <a:off x="838200" y="365125"/>
            <a:ext cx="10515600" cy="1325563"/>
          </a:xfrm>
        </p:spPr>
        <p:txBody>
          <a:bodyPr>
            <a:normAutofit/>
          </a:bodyPr>
          <a:lstStyle/>
          <a:p>
            <a:r>
              <a:rPr lang="fr-CA" sz="5400">
                <a:cs typeface="Calibri Light"/>
              </a:rPr>
              <a:t>Résultats préliminaires: Analyse</a:t>
            </a:r>
            <a:endParaRPr lang="fr-CA" sz="5400"/>
          </a:p>
        </p:txBody>
      </p:sp>
      <p:sp>
        <p:nvSpPr>
          <p:cNvPr id="48"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F8068509-E14A-4BD5-8E39-49EEA8344A8F}"/>
              </a:ext>
            </a:extLst>
          </p:cNvPr>
          <p:cNvSpPr>
            <a:spLocks noGrp="1"/>
          </p:cNvSpPr>
          <p:nvPr>
            <p:ph idx="1"/>
          </p:nvPr>
        </p:nvSpPr>
        <p:spPr>
          <a:xfrm>
            <a:off x="838200" y="1929384"/>
            <a:ext cx="10515600" cy="4251960"/>
          </a:xfrm>
        </p:spPr>
        <p:txBody>
          <a:bodyPr vert="horz" lIns="91440" tIns="45720" rIns="91440" bIns="45720" rtlCol="0">
            <a:normAutofit/>
          </a:bodyPr>
          <a:lstStyle/>
          <a:p>
            <a:r>
              <a:rPr lang="fr-CA" sz="2200">
                <a:cs typeface="Calibri"/>
              </a:rPr>
              <a:t>Enjeux </a:t>
            </a:r>
          </a:p>
          <a:p>
            <a:pPr lvl="1"/>
            <a:r>
              <a:rPr lang="fr-CA" sz="2200">
                <a:cs typeface="Calibri"/>
              </a:rPr>
              <a:t>Relatifs à la définition de la formation comodale</a:t>
            </a:r>
          </a:p>
          <a:p>
            <a:pPr lvl="2"/>
            <a:r>
              <a:rPr lang="fr-CA" sz="2200">
                <a:cs typeface="Calibri"/>
              </a:rPr>
              <a:t>Attributs en lien avec la formation à distance</a:t>
            </a:r>
          </a:p>
          <a:p>
            <a:pPr lvl="2"/>
            <a:r>
              <a:rPr lang="fr-CA" sz="2200">
                <a:cs typeface="Calibri"/>
              </a:rPr>
              <a:t>Usages de mots valises (ex: Blended learning)</a:t>
            </a:r>
          </a:p>
          <a:p>
            <a:pPr lvl="2"/>
            <a:r>
              <a:rPr lang="fr-CA" sz="2200">
                <a:cs typeface="Calibri"/>
              </a:rPr>
              <a:t>Le concept instable dans son acception selon les différentes définitions recensées</a:t>
            </a:r>
          </a:p>
          <a:p>
            <a:pPr marL="914400" lvl="2" indent="0">
              <a:buNone/>
            </a:pPr>
            <a:endParaRPr lang="fr-CA" sz="2200">
              <a:cs typeface="Calibri"/>
            </a:endParaRPr>
          </a:p>
          <a:p>
            <a:pPr lvl="1"/>
            <a:r>
              <a:rPr lang="fr-CA" sz="2200">
                <a:cs typeface="Calibri"/>
              </a:rPr>
              <a:t>Institutionnels</a:t>
            </a:r>
          </a:p>
          <a:p>
            <a:pPr lvl="2"/>
            <a:r>
              <a:rPr lang="fr-CA" sz="2200">
                <a:cs typeface="Calibri"/>
              </a:rPr>
              <a:t>Équipement inadéquat</a:t>
            </a:r>
          </a:p>
          <a:p>
            <a:pPr lvl="2"/>
            <a:r>
              <a:rPr lang="fr-CA" sz="2200">
                <a:cs typeface="Calibri"/>
              </a:rPr>
              <a:t>Investissement nécessaire</a:t>
            </a:r>
          </a:p>
          <a:p>
            <a:pPr lvl="2"/>
            <a:r>
              <a:rPr lang="fr-CA" sz="2200">
                <a:cs typeface="Calibri"/>
              </a:rPr>
              <a:t>Diversification de l'offre de formation</a:t>
            </a:r>
          </a:p>
        </p:txBody>
      </p:sp>
    </p:spTree>
    <p:extLst>
      <p:ext uri="{BB962C8B-B14F-4D97-AF65-F5344CB8AC3E}">
        <p14:creationId xmlns:p14="http://schemas.microsoft.com/office/powerpoint/2010/main" val="27339718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3219DF83-AA3D-4E7D-B4D3-084163EEA8D8}"/>
              </a:ext>
            </a:extLst>
          </p:cNvPr>
          <p:cNvSpPr>
            <a:spLocks noGrp="1"/>
          </p:cNvSpPr>
          <p:nvPr>
            <p:ph type="title"/>
          </p:nvPr>
        </p:nvSpPr>
        <p:spPr>
          <a:xfrm>
            <a:off x="838200" y="365125"/>
            <a:ext cx="10515600" cy="1325563"/>
          </a:xfrm>
        </p:spPr>
        <p:txBody>
          <a:bodyPr>
            <a:normAutofit/>
          </a:bodyPr>
          <a:lstStyle/>
          <a:p>
            <a:r>
              <a:rPr lang="fr-CA" sz="5400">
                <a:cs typeface="Calibri Light"/>
              </a:rPr>
              <a:t>Résultats préliminaires: Analyse</a:t>
            </a:r>
            <a:endParaRPr lang="fr-CA" sz="5400"/>
          </a:p>
        </p:txBody>
      </p:sp>
      <p:sp>
        <p:nvSpPr>
          <p:cNvPr id="40"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onnsiteX0" fmla="*/ 0 w 10424160"/>
              <a:gd name="connsiteY0" fmla="*/ 0 h 18288"/>
              <a:gd name="connsiteX1" fmla="*/ 903427 w 10424160"/>
              <a:gd name="connsiteY1" fmla="*/ 0 h 18288"/>
              <a:gd name="connsiteX2" fmla="*/ 1389888 w 10424160"/>
              <a:gd name="connsiteY2" fmla="*/ 0 h 18288"/>
              <a:gd name="connsiteX3" fmla="*/ 2189074 w 10424160"/>
              <a:gd name="connsiteY3" fmla="*/ 0 h 18288"/>
              <a:gd name="connsiteX4" fmla="*/ 2675534 w 10424160"/>
              <a:gd name="connsiteY4" fmla="*/ 0 h 18288"/>
              <a:gd name="connsiteX5" fmla="*/ 3370478 w 10424160"/>
              <a:gd name="connsiteY5" fmla="*/ 0 h 18288"/>
              <a:gd name="connsiteX6" fmla="*/ 4169664 w 10424160"/>
              <a:gd name="connsiteY6" fmla="*/ 0 h 18288"/>
              <a:gd name="connsiteX7" fmla="*/ 4551883 w 10424160"/>
              <a:gd name="connsiteY7" fmla="*/ 0 h 18288"/>
              <a:gd name="connsiteX8" fmla="*/ 4934102 w 10424160"/>
              <a:gd name="connsiteY8" fmla="*/ 0 h 18288"/>
              <a:gd name="connsiteX9" fmla="*/ 5837530 w 10424160"/>
              <a:gd name="connsiteY9" fmla="*/ 0 h 18288"/>
              <a:gd name="connsiteX10" fmla="*/ 6532474 w 10424160"/>
              <a:gd name="connsiteY10" fmla="*/ 0 h 18288"/>
              <a:gd name="connsiteX11" fmla="*/ 6914693 w 10424160"/>
              <a:gd name="connsiteY11" fmla="*/ 0 h 18288"/>
              <a:gd name="connsiteX12" fmla="*/ 7609637 w 10424160"/>
              <a:gd name="connsiteY12" fmla="*/ 0 h 18288"/>
              <a:gd name="connsiteX13" fmla="*/ 8513064 w 10424160"/>
              <a:gd name="connsiteY13" fmla="*/ 0 h 18288"/>
              <a:gd name="connsiteX14" fmla="*/ 9103766 w 10424160"/>
              <a:gd name="connsiteY14" fmla="*/ 0 h 18288"/>
              <a:gd name="connsiteX15" fmla="*/ 9694469 w 10424160"/>
              <a:gd name="connsiteY15" fmla="*/ 0 h 18288"/>
              <a:gd name="connsiteX16" fmla="*/ 10424160 w 10424160"/>
              <a:gd name="connsiteY16" fmla="*/ 0 h 18288"/>
              <a:gd name="connsiteX17" fmla="*/ 10424160 w 10424160"/>
              <a:gd name="connsiteY17" fmla="*/ 18288 h 18288"/>
              <a:gd name="connsiteX18" fmla="*/ 9729216 w 10424160"/>
              <a:gd name="connsiteY18" fmla="*/ 18288 h 18288"/>
              <a:gd name="connsiteX19" fmla="*/ 8930030 w 10424160"/>
              <a:gd name="connsiteY19" fmla="*/ 18288 h 18288"/>
              <a:gd name="connsiteX20" fmla="*/ 8130845 w 10424160"/>
              <a:gd name="connsiteY20" fmla="*/ 18288 h 18288"/>
              <a:gd name="connsiteX21" fmla="*/ 7644384 w 10424160"/>
              <a:gd name="connsiteY21" fmla="*/ 18288 h 18288"/>
              <a:gd name="connsiteX22" fmla="*/ 6740957 w 10424160"/>
              <a:gd name="connsiteY22" fmla="*/ 18288 h 18288"/>
              <a:gd name="connsiteX23" fmla="*/ 6046013 w 10424160"/>
              <a:gd name="connsiteY23" fmla="*/ 18288 h 18288"/>
              <a:gd name="connsiteX24" fmla="*/ 5663794 w 10424160"/>
              <a:gd name="connsiteY24" fmla="*/ 18288 h 18288"/>
              <a:gd name="connsiteX25" fmla="*/ 4968850 w 10424160"/>
              <a:gd name="connsiteY25" fmla="*/ 18288 h 18288"/>
              <a:gd name="connsiteX26" fmla="*/ 4378147 w 10424160"/>
              <a:gd name="connsiteY26" fmla="*/ 18288 h 18288"/>
              <a:gd name="connsiteX27" fmla="*/ 3787445 w 10424160"/>
              <a:gd name="connsiteY27" fmla="*/ 18288 h 18288"/>
              <a:gd name="connsiteX28" fmla="*/ 3196742 w 10424160"/>
              <a:gd name="connsiteY28" fmla="*/ 18288 h 18288"/>
              <a:gd name="connsiteX29" fmla="*/ 2606040 w 10424160"/>
              <a:gd name="connsiteY29" fmla="*/ 18288 h 18288"/>
              <a:gd name="connsiteX30" fmla="*/ 1806854 w 10424160"/>
              <a:gd name="connsiteY30" fmla="*/ 18288 h 18288"/>
              <a:gd name="connsiteX31" fmla="*/ 1111910 w 10424160"/>
              <a:gd name="connsiteY31" fmla="*/ 18288 h 18288"/>
              <a:gd name="connsiteX32" fmla="*/ 729691 w 10424160"/>
              <a:gd name="connsiteY32" fmla="*/ 18288 h 18288"/>
              <a:gd name="connsiteX33" fmla="*/ 0 w 10424160"/>
              <a:gd name="connsiteY33" fmla="*/ 18288 h 18288"/>
              <a:gd name="connsiteX34" fmla="*/ 0 w 10424160"/>
              <a:gd name="connsiteY34"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4" name="Espace réservé du contenu 2">
            <a:extLst>
              <a:ext uri="{FF2B5EF4-FFF2-40B4-BE49-F238E27FC236}">
                <a16:creationId xmlns:a16="http://schemas.microsoft.com/office/drawing/2014/main" id="{5ADAEEA6-9494-412B-9393-42E6EBF885F4}"/>
              </a:ext>
            </a:extLst>
          </p:cNvPr>
          <p:cNvGraphicFramePr>
            <a:graphicFrameLocks noGrp="1"/>
          </p:cNvGraphicFramePr>
          <p:nvPr>
            <p:ph idx="1"/>
            <p:extLst>
              <p:ext uri="{D42A27DB-BD31-4B8C-83A1-F6EECF244321}">
                <p14:modId xmlns:p14="http://schemas.microsoft.com/office/powerpoint/2010/main" val="1549226744"/>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8465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B3F6E90-AEF4-432E-841B-1A9A0257A5CF}"/>
              </a:ext>
            </a:extLst>
          </p:cNvPr>
          <p:cNvSpPr>
            <a:spLocks noGrp="1"/>
          </p:cNvSpPr>
          <p:nvPr>
            <p:ph type="title"/>
          </p:nvPr>
        </p:nvSpPr>
        <p:spPr>
          <a:xfrm>
            <a:off x="686834" y="1153572"/>
            <a:ext cx="3200400" cy="4461163"/>
          </a:xfrm>
        </p:spPr>
        <p:txBody>
          <a:bodyPr>
            <a:normAutofit/>
          </a:bodyPr>
          <a:lstStyle/>
          <a:p>
            <a:r>
              <a:rPr lang="fr-FR">
                <a:solidFill>
                  <a:srgbClr val="FFFFFF"/>
                </a:solidFill>
                <a:cs typeface="Calibri Light"/>
              </a:rPr>
              <a:t>Quelques constats intéressants </a:t>
            </a:r>
            <a:br>
              <a:rPr lang="fr-FR">
                <a:solidFill>
                  <a:srgbClr val="FFFFFF"/>
                </a:solidFill>
                <a:cs typeface="Calibri Light"/>
              </a:rPr>
            </a:br>
            <a:r>
              <a:rPr lang="fr-FR">
                <a:solidFill>
                  <a:srgbClr val="FFFFFF"/>
                </a:solidFill>
                <a:cs typeface="Calibri Light"/>
              </a:rPr>
              <a:t>pour lancer la discussion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2FE2D578-9413-4E72-A1E9-60C8341FFDE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457200" indent="-457200" algn="just"/>
            <a:r>
              <a:rPr lang="fr-FR" sz="3200">
                <a:ea typeface="+mn-lt"/>
                <a:cs typeface="+mn-lt"/>
              </a:rPr>
              <a:t>Le domaine est largement tourné vers l’effet de l’enseignement </a:t>
            </a:r>
            <a:r>
              <a:rPr lang="fr-FR" sz="3200" err="1">
                <a:ea typeface="+mn-lt"/>
                <a:cs typeface="+mn-lt"/>
              </a:rPr>
              <a:t>comodal</a:t>
            </a:r>
            <a:r>
              <a:rPr lang="fr-FR" sz="3200">
                <a:ea typeface="+mn-lt"/>
                <a:cs typeface="+mn-lt"/>
              </a:rPr>
              <a:t> sur les étudiants. Il y a 2 fois plus d’études qualitatives que quantitatives. Plusieurs modèles pédagogiques sont proposés. </a:t>
            </a:r>
          </a:p>
        </p:txBody>
      </p:sp>
    </p:spTree>
    <p:extLst>
      <p:ext uri="{BB962C8B-B14F-4D97-AF65-F5344CB8AC3E}">
        <p14:creationId xmlns:p14="http://schemas.microsoft.com/office/powerpoint/2010/main" val="3486361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EB3F6E90-AEF4-432E-841B-1A9A0257A5CF}"/>
              </a:ext>
            </a:extLst>
          </p:cNvPr>
          <p:cNvSpPr>
            <a:spLocks noGrp="1"/>
          </p:cNvSpPr>
          <p:nvPr>
            <p:ph type="title"/>
          </p:nvPr>
        </p:nvSpPr>
        <p:spPr>
          <a:xfrm>
            <a:off x="686834" y="1153572"/>
            <a:ext cx="3200400" cy="4461163"/>
          </a:xfrm>
        </p:spPr>
        <p:txBody>
          <a:bodyPr>
            <a:normAutofit/>
          </a:bodyPr>
          <a:lstStyle/>
          <a:p>
            <a:r>
              <a:rPr lang="fr-FR">
                <a:solidFill>
                  <a:srgbClr val="FFFFFF"/>
                </a:solidFill>
                <a:ea typeface="+mj-lt"/>
                <a:cs typeface="+mj-lt"/>
              </a:rPr>
              <a:t>Quelques constats, suite</a:t>
            </a:r>
            <a:endParaRPr lang="fr-FR">
              <a:solidFill>
                <a:srgbClr val="FFFFFF"/>
              </a:solidFill>
              <a:cs typeface="Calibri Light" panose="020F0302020204030204"/>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2FE2D578-9413-4E72-A1E9-60C8341FFDE9}"/>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457200" indent="-457200" algn="just"/>
            <a:r>
              <a:rPr lang="fr-FR" sz="3200">
                <a:ea typeface="+mn-lt"/>
                <a:cs typeface="+mn-lt"/>
              </a:rPr>
              <a:t>En additionnant flexible à hybride, on ajoute la notion de choix, qui engage nécessairement la dimension de l’équité entre les modes. Après tout, l’atteinte des objectifs d’apprentissage demeure la priorité, peu importe le mode choisi. C’est cette relation entre choix et équité qui est le plus souvent étudiée, et ce, sous différents angles. </a:t>
            </a:r>
            <a:endParaRPr lang="fr-FR" sz="3200"/>
          </a:p>
          <a:p>
            <a:pPr marL="0" indent="0" algn="just">
              <a:buNone/>
            </a:pPr>
            <a:endParaRPr lang="fr-FR" sz="3200">
              <a:cs typeface="Calibri"/>
            </a:endParaRPr>
          </a:p>
        </p:txBody>
      </p:sp>
    </p:spTree>
    <p:extLst>
      <p:ext uri="{BB962C8B-B14F-4D97-AF65-F5344CB8AC3E}">
        <p14:creationId xmlns:p14="http://schemas.microsoft.com/office/powerpoint/2010/main" val="3822383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804D0B98-51A2-4DA0-B077-A4CFE4C64AD7}"/>
              </a:ext>
            </a:extLst>
          </p:cNvPr>
          <p:cNvSpPr>
            <a:spLocks noGrp="1"/>
          </p:cNvSpPr>
          <p:nvPr>
            <p:ph type="title"/>
          </p:nvPr>
        </p:nvSpPr>
        <p:spPr>
          <a:xfrm>
            <a:off x="686834" y="1153572"/>
            <a:ext cx="3200400" cy="4461163"/>
          </a:xfrm>
        </p:spPr>
        <p:txBody>
          <a:bodyPr>
            <a:normAutofit/>
          </a:bodyPr>
          <a:lstStyle/>
          <a:p>
            <a:r>
              <a:rPr lang="fr-FR">
                <a:solidFill>
                  <a:srgbClr val="FFFFFF"/>
                </a:solidFill>
                <a:cs typeface="Calibri Light"/>
              </a:rPr>
              <a:t>Quelques constats, suite</a:t>
            </a:r>
            <a:endParaRPr lang="fr-FR">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2A562C8F-F71A-4426-8040-2EB7D7C20F53}"/>
              </a:ext>
            </a:extLst>
          </p:cNvPr>
          <p:cNvSpPr>
            <a:spLocks noGrp="1"/>
          </p:cNvSpPr>
          <p:nvPr>
            <p:ph idx="1"/>
          </p:nvPr>
        </p:nvSpPr>
        <p:spPr>
          <a:xfrm>
            <a:off x="4447308" y="591344"/>
            <a:ext cx="6906491" cy="5585619"/>
          </a:xfrm>
        </p:spPr>
        <p:txBody>
          <a:bodyPr vert="horz" lIns="91440" tIns="45720" rIns="91440" bIns="45720" rtlCol="0" anchor="ctr">
            <a:normAutofit/>
          </a:bodyPr>
          <a:lstStyle/>
          <a:p>
            <a:pPr algn="just"/>
            <a:r>
              <a:rPr lang="fr-FR" sz="3200">
                <a:ea typeface="+mn-lt"/>
                <a:cs typeface="+mn-lt"/>
              </a:rPr>
              <a:t>Les étudiants en ligne s’ennuient moins, car quand le contenu est connu ou qu’il ne les intéresse pas, ils font autre chose tout en continuant de suivre distraitement (multitâche), ce qui est difficile en classe sans paraître impoli ou parce que l’usage de la technologie n’est pas permis durant l’instruction (Butz et al., 2016). </a:t>
            </a:r>
          </a:p>
        </p:txBody>
      </p:sp>
    </p:spTree>
    <p:extLst>
      <p:ext uri="{BB962C8B-B14F-4D97-AF65-F5344CB8AC3E}">
        <p14:creationId xmlns:p14="http://schemas.microsoft.com/office/powerpoint/2010/main" val="30717875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804D0B98-51A2-4DA0-B077-A4CFE4C64AD7}"/>
              </a:ext>
            </a:extLst>
          </p:cNvPr>
          <p:cNvSpPr>
            <a:spLocks noGrp="1"/>
          </p:cNvSpPr>
          <p:nvPr>
            <p:ph type="title"/>
          </p:nvPr>
        </p:nvSpPr>
        <p:spPr>
          <a:xfrm>
            <a:off x="686834" y="1153572"/>
            <a:ext cx="3200400" cy="4461163"/>
          </a:xfrm>
        </p:spPr>
        <p:txBody>
          <a:bodyPr>
            <a:normAutofit/>
          </a:bodyPr>
          <a:lstStyle/>
          <a:p>
            <a:r>
              <a:rPr lang="fr-FR">
                <a:solidFill>
                  <a:srgbClr val="FFFFFF"/>
                </a:solidFill>
                <a:cs typeface="Calibri Light"/>
              </a:rPr>
              <a:t>Quelques constats, suite</a:t>
            </a:r>
            <a:endParaRPr lang="fr-FR">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2A562C8F-F71A-4426-8040-2EB7D7C20F53}"/>
              </a:ext>
            </a:extLst>
          </p:cNvPr>
          <p:cNvSpPr>
            <a:spLocks noGrp="1"/>
          </p:cNvSpPr>
          <p:nvPr>
            <p:ph idx="1"/>
          </p:nvPr>
        </p:nvSpPr>
        <p:spPr>
          <a:xfrm>
            <a:off x="4447308" y="591344"/>
            <a:ext cx="6906491" cy="5585619"/>
          </a:xfrm>
        </p:spPr>
        <p:txBody>
          <a:bodyPr vert="horz" lIns="91440" tIns="45720" rIns="91440" bIns="45720" rtlCol="0" anchor="ctr">
            <a:normAutofit/>
          </a:bodyPr>
          <a:lstStyle/>
          <a:p>
            <a:pPr algn="just">
              <a:buFont typeface="Arial"/>
              <a:buChar char="•"/>
            </a:pPr>
            <a:r>
              <a:rPr lang="fr-FR">
                <a:ea typeface="+mn-lt"/>
                <a:cs typeface="+mn-lt"/>
              </a:rPr>
              <a:t>La présence sociale est un enjeu majeur et souvent étudié (</a:t>
            </a:r>
            <a:r>
              <a:rPr lang="fr-FR" err="1">
                <a:ea typeface="+mn-lt"/>
                <a:cs typeface="+mn-lt"/>
              </a:rPr>
              <a:t>Bournot-Trites</a:t>
            </a:r>
            <a:r>
              <a:rPr lang="fr-FR">
                <a:ea typeface="+mn-lt"/>
                <a:cs typeface="+mn-lt"/>
              </a:rPr>
              <a:t> et Surtees, 2015; </a:t>
            </a:r>
            <a:r>
              <a:rPr lang="fr-FR" err="1">
                <a:ea typeface="+mn-lt"/>
                <a:cs typeface="+mn-lt"/>
              </a:rPr>
              <a:t>Almasi</a:t>
            </a:r>
            <a:r>
              <a:rPr lang="fr-FR">
                <a:ea typeface="+mn-lt"/>
                <a:cs typeface="+mn-lt"/>
              </a:rPr>
              <a:t> et Zhu, 2018; Cheng et al., 2018). D’autres parlent aussi de co-présence (</a:t>
            </a:r>
            <a:r>
              <a:rPr lang="fr-FR" err="1">
                <a:ea typeface="+mn-lt"/>
                <a:cs typeface="+mn-lt"/>
              </a:rPr>
              <a:t>Angelone</a:t>
            </a:r>
            <a:r>
              <a:rPr lang="fr-FR">
                <a:ea typeface="+mn-lt"/>
                <a:cs typeface="+mn-lt"/>
              </a:rPr>
              <a:t> et al., 2017). Elle peut être encouragée par la </a:t>
            </a:r>
            <a:r>
              <a:rPr lang="fr-FR" err="1">
                <a:ea typeface="+mn-lt"/>
                <a:cs typeface="+mn-lt"/>
              </a:rPr>
              <a:t>téléprésence</a:t>
            </a:r>
            <a:r>
              <a:rPr lang="fr-FR">
                <a:ea typeface="+mn-lt"/>
                <a:cs typeface="+mn-lt"/>
              </a:rPr>
              <a:t> (Gleason et </a:t>
            </a:r>
            <a:r>
              <a:rPr lang="fr-FR" err="1">
                <a:ea typeface="+mn-lt"/>
                <a:cs typeface="+mn-lt"/>
              </a:rPr>
              <a:t>Greenhow</a:t>
            </a:r>
            <a:r>
              <a:rPr lang="fr-FR">
                <a:ea typeface="+mn-lt"/>
                <a:cs typeface="+mn-lt"/>
              </a:rPr>
              <a:t>, 2017). À noter, la présence sociale des étudiants à distance est enrichie quand elle est entrecoupée de contacts en face-à-face. </a:t>
            </a:r>
            <a:endParaRPr lang="en-US">
              <a:ea typeface="+mn-lt"/>
              <a:cs typeface="+mn-lt"/>
            </a:endParaRPr>
          </a:p>
        </p:txBody>
      </p:sp>
    </p:spTree>
    <p:extLst>
      <p:ext uri="{BB962C8B-B14F-4D97-AF65-F5344CB8AC3E}">
        <p14:creationId xmlns:p14="http://schemas.microsoft.com/office/powerpoint/2010/main" val="23359861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F078A6E4-BAA4-4D8A-9DD1-CC87D6CD02A2}"/>
              </a:ext>
            </a:extLst>
          </p:cNvPr>
          <p:cNvSpPr>
            <a:spLocks noGrp="1"/>
          </p:cNvSpPr>
          <p:nvPr>
            <p:ph type="title"/>
          </p:nvPr>
        </p:nvSpPr>
        <p:spPr>
          <a:xfrm>
            <a:off x="686834" y="1153572"/>
            <a:ext cx="3200400" cy="4461163"/>
          </a:xfrm>
        </p:spPr>
        <p:txBody>
          <a:bodyPr>
            <a:normAutofit/>
          </a:bodyPr>
          <a:lstStyle/>
          <a:p>
            <a:r>
              <a:rPr lang="fr-FR">
                <a:solidFill>
                  <a:srgbClr val="FFFFFF"/>
                </a:solidFill>
                <a:ea typeface="+mj-lt"/>
                <a:cs typeface="+mj-lt"/>
              </a:rPr>
              <a:t>Quelques constats, suite</a:t>
            </a:r>
            <a:endParaRPr lang="fr-FR">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Espace réservé du contenu 2">
            <a:extLst>
              <a:ext uri="{FF2B5EF4-FFF2-40B4-BE49-F238E27FC236}">
                <a16:creationId xmlns:a16="http://schemas.microsoft.com/office/drawing/2014/main" id="{CA00878B-6D11-4AF0-B3AD-794C88E22B84}"/>
              </a:ext>
            </a:extLst>
          </p:cNvPr>
          <p:cNvSpPr>
            <a:spLocks noGrp="1"/>
          </p:cNvSpPr>
          <p:nvPr>
            <p:ph idx="1"/>
          </p:nvPr>
        </p:nvSpPr>
        <p:spPr>
          <a:xfrm>
            <a:off x="4447308" y="591344"/>
            <a:ext cx="6906491" cy="5585619"/>
          </a:xfrm>
        </p:spPr>
        <p:txBody>
          <a:bodyPr vert="horz" lIns="91440" tIns="45720" rIns="91440" bIns="45720" rtlCol="0" anchor="ctr">
            <a:normAutofit/>
          </a:bodyPr>
          <a:lstStyle/>
          <a:p>
            <a:pPr algn="just"/>
            <a:r>
              <a:rPr lang="fr-FR">
                <a:ea typeface="+mn-lt"/>
                <a:cs typeface="+mn-lt"/>
              </a:rPr>
              <a:t>L’ingénierie, le design, le commerce et l’informatique sont décrits comme étant des domaines propices à l’enseignement hybride flexible. Cette approche place l’étudiant au centre de ses apprentissages en lui donnant des choix, mais aussi en créant des possibilités de collaboration et de communication entre pairs qui seraient inaccessibles autrement. </a:t>
            </a:r>
          </a:p>
        </p:txBody>
      </p:sp>
    </p:spTree>
    <p:extLst>
      <p:ext uri="{BB962C8B-B14F-4D97-AF65-F5344CB8AC3E}">
        <p14:creationId xmlns:p14="http://schemas.microsoft.com/office/powerpoint/2010/main" val="31280573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82DF4F4F-A1FE-45F7-BB02-7A1D5E6EEBD9}"/>
              </a:ext>
            </a:extLst>
          </p:cNvPr>
          <p:cNvSpPr>
            <a:spLocks noGrp="1"/>
          </p:cNvSpPr>
          <p:nvPr>
            <p:ph type="title"/>
          </p:nvPr>
        </p:nvSpPr>
        <p:spPr>
          <a:xfrm>
            <a:off x="838200" y="365125"/>
            <a:ext cx="5558489" cy="1325563"/>
          </a:xfrm>
        </p:spPr>
        <p:txBody>
          <a:bodyPr>
            <a:normAutofit/>
          </a:bodyPr>
          <a:lstStyle/>
          <a:p>
            <a:r>
              <a:rPr lang="fr-CA">
                <a:cs typeface="Calibri Light"/>
              </a:rPr>
              <a:t>Pour conclure</a:t>
            </a:r>
            <a:endParaRPr lang="fr-CA"/>
          </a:p>
        </p:txBody>
      </p:sp>
      <p:sp>
        <p:nvSpPr>
          <p:cNvPr id="6" name="Freeform: Shape 9">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Espace réservé du contenu 2">
            <a:extLst>
              <a:ext uri="{FF2B5EF4-FFF2-40B4-BE49-F238E27FC236}">
                <a16:creationId xmlns:a16="http://schemas.microsoft.com/office/drawing/2014/main" id="{2148E675-AD1B-4105-9EF6-D4F8B2A19497}"/>
              </a:ext>
            </a:extLst>
          </p:cNvPr>
          <p:cNvSpPr>
            <a:spLocks noGrp="1"/>
          </p:cNvSpPr>
          <p:nvPr>
            <p:ph idx="1"/>
          </p:nvPr>
        </p:nvSpPr>
        <p:spPr>
          <a:xfrm>
            <a:off x="838200" y="1825625"/>
            <a:ext cx="5558489" cy="4351338"/>
          </a:xfrm>
        </p:spPr>
        <p:txBody>
          <a:bodyPr vert="horz" lIns="91440" tIns="45720" rIns="91440" bIns="45720" rtlCol="0" anchor="t">
            <a:normAutofit/>
          </a:bodyPr>
          <a:lstStyle/>
          <a:p>
            <a:pPr algn="just"/>
            <a:r>
              <a:rPr lang="es-ES" sz="2400">
                <a:ea typeface="+mn-lt"/>
                <a:cs typeface="+mn-lt"/>
              </a:rPr>
              <a:t>La </a:t>
            </a:r>
            <a:r>
              <a:rPr lang="es-ES" sz="2400" err="1">
                <a:ea typeface="+mn-lt"/>
                <a:cs typeface="+mn-lt"/>
              </a:rPr>
              <a:t>comodalité</a:t>
            </a:r>
            <a:r>
              <a:rPr lang="es-ES" sz="2400">
                <a:ea typeface="+mn-lt"/>
                <a:cs typeface="+mn-lt"/>
              </a:rPr>
              <a:t>, ce </a:t>
            </a:r>
            <a:r>
              <a:rPr lang="es-ES" sz="2400" err="1">
                <a:ea typeface="+mn-lt"/>
                <a:cs typeface="+mn-lt"/>
              </a:rPr>
              <a:t>n’est</a:t>
            </a:r>
            <a:r>
              <a:rPr lang="es-ES" sz="2400">
                <a:ea typeface="+mn-lt"/>
                <a:cs typeface="+mn-lt"/>
              </a:rPr>
              <a:t> </a:t>
            </a:r>
            <a:r>
              <a:rPr lang="es-ES" sz="2400" err="1">
                <a:ea typeface="+mn-lt"/>
                <a:cs typeface="+mn-lt"/>
              </a:rPr>
              <a:t>pas</a:t>
            </a:r>
            <a:r>
              <a:rPr lang="es-ES" sz="2400">
                <a:ea typeface="+mn-lt"/>
                <a:cs typeface="+mn-lt"/>
              </a:rPr>
              <a:t> de la </a:t>
            </a:r>
            <a:r>
              <a:rPr lang="es-ES" sz="2400" err="1">
                <a:ea typeface="+mn-lt"/>
                <a:cs typeface="+mn-lt"/>
              </a:rPr>
              <a:t>formation</a:t>
            </a:r>
            <a:r>
              <a:rPr lang="es-ES" sz="2400">
                <a:ea typeface="+mn-lt"/>
                <a:cs typeface="+mn-lt"/>
              </a:rPr>
              <a:t> à </a:t>
            </a:r>
            <a:r>
              <a:rPr lang="es-ES" sz="2400" err="1">
                <a:ea typeface="+mn-lt"/>
                <a:cs typeface="+mn-lt"/>
              </a:rPr>
              <a:t>distance</a:t>
            </a:r>
            <a:r>
              <a:rPr lang="es-ES" sz="2400">
                <a:ea typeface="+mn-lt"/>
                <a:cs typeface="+mn-lt"/>
              </a:rPr>
              <a:t>; ce </a:t>
            </a:r>
            <a:r>
              <a:rPr lang="es-ES" sz="2400" err="1">
                <a:ea typeface="+mn-lt"/>
                <a:cs typeface="+mn-lt"/>
              </a:rPr>
              <a:t>n’est</a:t>
            </a:r>
            <a:r>
              <a:rPr lang="es-ES" sz="2400">
                <a:ea typeface="+mn-lt"/>
                <a:cs typeface="+mn-lt"/>
              </a:rPr>
              <a:t> </a:t>
            </a:r>
            <a:r>
              <a:rPr lang="es-ES" sz="2400" err="1">
                <a:ea typeface="+mn-lt"/>
                <a:cs typeface="+mn-lt"/>
              </a:rPr>
              <a:t>pas</a:t>
            </a:r>
            <a:r>
              <a:rPr lang="es-ES" sz="2400">
                <a:ea typeface="+mn-lt"/>
                <a:cs typeface="+mn-lt"/>
              </a:rPr>
              <a:t> une </a:t>
            </a:r>
            <a:r>
              <a:rPr lang="es-ES" sz="2400" err="1">
                <a:ea typeface="+mn-lt"/>
                <a:cs typeface="+mn-lt"/>
              </a:rPr>
              <a:t>formation</a:t>
            </a:r>
            <a:r>
              <a:rPr lang="es-ES" sz="2400">
                <a:ea typeface="+mn-lt"/>
                <a:cs typeface="+mn-lt"/>
              </a:rPr>
              <a:t> </a:t>
            </a:r>
            <a:r>
              <a:rPr lang="es-ES" sz="2400" err="1">
                <a:ea typeface="+mn-lt"/>
                <a:cs typeface="+mn-lt"/>
              </a:rPr>
              <a:t>hybride</a:t>
            </a:r>
            <a:r>
              <a:rPr lang="es-ES" sz="2400">
                <a:ea typeface="+mn-lt"/>
                <a:cs typeface="+mn-lt"/>
              </a:rPr>
              <a:t>; ce </a:t>
            </a:r>
            <a:r>
              <a:rPr lang="es-ES" sz="2400" err="1">
                <a:ea typeface="+mn-lt"/>
                <a:cs typeface="+mn-lt"/>
              </a:rPr>
              <a:t>n’est</a:t>
            </a:r>
            <a:r>
              <a:rPr lang="es-ES" sz="2400">
                <a:ea typeface="+mn-lt"/>
                <a:cs typeface="+mn-lt"/>
              </a:rPr>
              <a:t> </a:t>
            </a:r>
            <a:r>
              <a:rPr lang="es-ES" sz="2400" err="1">
                <a:ea typeface="+mn-lt"/>
                <a:cs typeface="+mn-lt"/>
              </a:rPr>
              <a:t>pas</a:t>
            </a:r>
            <a:r>
              <a:rPr lang="es-ES" sz="2400">
                <a:ea typeface="+mn-lt"/>
                <a:cs typeface="+mn-lt"/>
              </a:rPr>
              <a:t> non plus une </a:t>
            </a:r>
            <a:r>
              <a:rPr lang="es-ES" sz="2400" err="1">
                <a:ea typeface="+mn-lt"/>
                <a:cs typeface="+mn-lt"/>
              </a:rPr>
              <a:t>formation</a:t>
            </a:r>
            <a:r>
              <a:rPr lang="es-ES" sz="2400">
                <a:ea typeface="+mn-lt"/>
                <a:cs typeface="+mn-lt"/>
              </a:rPr>
              <a:t> en </a:t>
            </a:r>
            <a:r>
              <a:rPr lang="es-ES" sz="2400" err="1">
                <a:ea typeface="+mn-lt"/>
                <a:cs typeface="+mn-lt"/>
              </a:rPr>
              <a:t>présentiel</a:t>
            </a:r>
            <a:r>
              <a:rPr lang="es-ES" sz="2400">
                <a:ea typeface="+mn-lt"/>
                <a:cs typeface="+mn-lt"/>
              </a:rPr>
              <a:t> </a:t>
            </a:r>
            <a:r>
              <a:rPr lang="es-ES" sz="2400" err="1">
                <a:ea typeface="+mn-lt"/>
                <a:cs typeface="+mn-lt"/>
              </a:rPr>
              <a:t>ou</a:t>
            </a:r>
            <a:r>
              <a:rPr lang="es-ES" sz="2400">
                <a:ea typeface="+mn-lt"/>
                <a:cs typeface="+mn-lt"/>
              </a:rPr>
              <a:t> à </a:t>
            </a:r>
            <a:r>
              <a:rPr lang="es-ES" sz="2400" err="1">
                <a:ea typeface="+mn-lt"/>
                <a:cs typeface="+mn-lt"/>
              </a:rPr>
              <a:t>distance</a:t>
            </a:r>
            <a:r>
              <a:rPr lang="es-ES" sz="2400">
                <a:ea typeface="+mn-lt"/>
                <a:cs typeface="+mn-lt"/>
              </a:rPr>
              <a:t>; </a:t>
            </a:r>
            <a:r>
              <a:rPr lang="es-ES" sz="2400" err="1">
                <a:ea typeface="+mn-lt"/>
                <a:cs typeface="+mn-lt"/>
              </a:rPr>
              <a:t>mais</a:t>
            </a:r>
            <a:r>
              <a:rPr lang="es-ES" sz="2400">
                <a:ea typeface="+mn-lt"/>
                <a:cs typeface="+mn-lt"/>
              </a:rPr>
              <a:t> </a:t>
            </a:r>
            <a:r>
              <a:rPr lang="es-ES" sz="2400" err="1">
                <a:ea typeface="+mn-lt"/>
                <a:cs typeface="+mn-lt"/>
              </a:rPr>
              <a:t>c’est</a:t>
            </a:r>
            <a:r>
              <a:rPr lang="es-ES" sz="2400">
                <a:ea typeface="+mn-lt"/>
                <a:cs typeface="+mn-lt"/>
              </a:rPr>
              <a:t> </a:t>
            </a:r>
            <a:r>
              <a:rPr lang="es-ES" sz="2400" err="1">
                <a:ea typeface="+mn-lt"/>
                <a:cs typeface="+mn-lt"/>
              </a:rPr>
              <a:t>plutôt</a:t>
            </a:r>
            <a:r>
              <a:rPr lang="es-ES" sz="2400">
                <a:ea typeface="+mn-lt"/>
                <a:cs typeface="+mn-lt"/>
              </a:rPr>
              <a:t> une </a:t>
            </a:r>
            <a:r>
              <a:rPr lang="es-ES" sz="2400" err="1">
                <a:ea typeface="+mn-lt"/>
                <a:cs typeface="+mn-lt"/>
              </a:rPr>
              <a:t>formation</a:t>
            </a:r>
            <a:r>
              <a:rPr lang="es-ES" sz="2400">
                <a:ea typeface="+mn-lt"/>
                <a:cs typeface="+mn-lt"/>
              </a:rPr>
              <a:t> en </a:t>
            </a:r>
            <a:r>
              <a:rPr lang="es-ES" sz="2400" err="1">
                <a:ea typeface="+mn-lt"/>
                <a:cs typeface="+mn-lt"/>
              </a:rPr>
              <a:t>présentiel</a:t>
            </a:r>
            <a:r>
              <a:rPr lang="es-ES" sz="2400">
                <a:ea typeface="+mn-lt"/>
                <a:cs typeface="+mn-lt"/>
              </a:rPr>
              <a:t> et à </a:t>
            </a:r>
            <a:r>
              <a:rPr lang="es-ES" sz="2400" err="1">
                <a:ea typeface="+mn-lt"/>
                <a:cs typeface="+mn-lt"/>
              </a:rPr>
              <a:t>distance</a:t>
            </a:r>
            <a:r>
              <a:rPr lang="es-ES" sz="2400">
                <a:ea typeface="+mn-lt"/>
                <a:cs typeface="+mn-lt"/>
              </a:rPr>
              <a:t>, </a:t>
            </a:r>
            <a:r>
              <a:rPr lang="es-ES" sz="2400" err="1">
                <a:ea typeface="+mn-lt"/>
                <a:cs typeface="+mn-lt"/>
              </a:rPr>
              <a:t>dont</a:t>
            </a:r>
            <a:r>
              <a:rPr lang="es-ES" sz="2400">
                <a:ea typeface="+mn-lt"/>
                <a:cs typeface="+mn-lt"/>
              </a:rPr>
              <a:t> les </a:t>
            </a:r>
            <a:r>
              <a:rPr lang="es-ES" sz="2400" err="1">
                <a:ea typeface="+mn-lt"/>
                <a:cs typeface="+mn-lt"/>
              </a:rPr>
              <a:t>exigences</a:t>
            </a:r>
            <a:r>
              <a:rPr lang="es-ES" sz="2400">
                <a:ea typeface="+mn-lt"/>
                <a:cs typeface="+mn-lt"/>
              </a:rPr>
              <a:t> </a:t>
            </a:r>
            <a:r>
              <a:rPr lang="es-ES" sz="2400" err="1">
                <a:ea typeface="+mn-lt"/>
                <a:cs typeface="+mn-lt"/>
              </a:rPr>
              <a:t>technologiques</a:t>
            </a:r>
            <a:r>
              <a:rPr lang="es-ES" sz="2400">
                <a:ea typeface="+mn-lt"/>
                <a:cs typeface="+mn-lt"/>
              </a:rPr>
              <a:t> et </a:t>
            </a:r>
            <a:r>
              <a:rPr lang="es-ES" sz="2400" err="1">
                <a:ea typeface="+mn-lt"/>
                <a:cs typeface="+mn-lt"/>
              </a:rPr>
              <a:t>pédagogiques</a:t>
            </a:r>
            <a:r>
              <a:rPr lang="es-ES" sz="2400">
                <a:ea typeface="+mn-lt"/>
                <a:cs typeface="+mn-lt"/>
              </a:rPr>
              <a:t> </a:t>
            </a:r>
            <a:r>
              <a:rPr lang="es-ES" sz="2400" err="1">
                <a:ea typeface="+mn-lt"/>
                <a:cs typeface="+mn-lt"/>
              </a:rPr>
              <a:t>nécessitent</a:t>
            </a:r>
            <a:r>
              <a:rPr lang="es-ES" sz="2400">
                <a:ea typeface="+mn-lt"/>
                <a:cs typeface="+mn-lt"/>
              </a:rPr>
              <a:t> </a:t>
            </a:r>
            <a:r>
              <a:rPr lang="es-ES" sz="2400" err="1">
                <a:ea typeface="+mn-lt"/>
                <a:cs typeface="+mn-lt"/>
              </a:rPr>
              <a:t>l’implication</a:t>
            </a:r>
            <a:r>
              <a:rPr lang="es-ES" sz="2400">
                <a:ea typeface="+mn-lt"/>
                <a:cs typeface="+mn-lt"/>
              </a:rPr>
              <a:t> en </a:t>
            </a:r>
            <a:r>
              <a:rPr lang="es-ES" sz="2400" err="1">
                <a:ea typeface="+mn-lt"/>
                <a:cs typeface="+mn-lt"/>
              </a:rPr>
              <a:t>amont</a:t>
            </a:r>
            <a:r>
              <a:rPr lang="es-ES" sz="2400">
                <a:ea typeface="+mn-lt"/>
                <a:cs typeface="+mn-lt"/>
              </a:rPr>
              <a:t> et en aval de </a:t>
            </a:r>
            <a:r>
              <a:rPr lang="es-ES" sz="2400" err="1">
                <a:ea typeface="+mn-lt"/>
                <a:cs typeface="+mn-lt"/>
              </a:rPr>
              <a:t>tous</a:t>
            </a:r>
            <a:r>
              <a:rPr lang="es-ES" sz="2400">
                <a:ea typeface="+mn-lt"/>
                <a:cs typeface="+mn-lt"/>
              </a:rPr>
              <a:t> les </a:t>
            </a:r>
            <a:r>
              <a:rPr lang="es-ES" sz="2400" err="1">
                <a:ea typeface="+mn-lt"/>
                <a:cs typeface="+mn-lt"/>
              </a:rPr>
              <a:t>acteurs</a:t>
            </a:r>
            <a:r>
              <a:rPr lang="es-ES" sz="2400">
                <a:ea typeface="+mn-lt"/>
                <a:cs typeface="+mn-lt"/>
              </a:rPr>
              <a:t>, </a:t>
            </a:r>
            <a:r>
              <a:rPr lang="es-ES" sz="2400" err="1">
                <a:ea typeface="+mn-lt"/>
                <a:cs typeface="+mn-lt"/>
              </a:rPr>
              <a:t>afin</a:t>
            </a:r>
            <a:r>
              <a:rPr lang="es-ES" sz="2400">
                <a:ea typeface="+mn-lt"/>
                <a:cs typeface="+mn-lt"/>
              </a:rPr>
              <a:t> </a:t>
            </a:r>
            <a:r>
              <a:rPr lang="es-ES" sz="2400" err="1">
                <a:ea typeface="+mn-lt"/>
                <a:cs typeface="+mn-lt"/>
              </a:rPr>
              <a:t>d’assurer</a:t>
            </a:r>
            <a:r>
              <a:rPr lang="es-ES" sz="2400">
                <a:ea typeface="+mn-lt"/>
                <a:cs typeface="+mn-lt"/>
              </a:rPr>
              <a:t> une </a:t>
            </a:r>
            <a:r>
              <a:rPr lang="es-ES" sz="2400" err="1">
                <a:ea typeface="+mn-lt"/>
                <a:cs typeface="+mn-lt"/>
              </a:rPr>
              <a:t>bonne</a:t>
            </a:r>
            <a:r>
              <a:rPr lang="es-ES" sz="2400">
                <a:ea typeface="+mn-lt"/>
                <a:cs typeface="+mn-lt"/>
              </a:rPr>
              <a:t> </a:t>
            </a:r>
            <a:r>
              <a:rPr lang="es-ES" sz="2400" err="1">
                <a:ea typeface="+mn-lt"/>
                <a:cs typeface="+mn-lt"/>
              </a:rPr>
              <a:t>cohésion</a:t>
            </a:r>
            <a:r>
              <a:rPr lang="es-ES" sz="2400">
                <a:ea typeface="+mn-lt"/>
                <a:cs typeface="+mn-lt"/>
              </a:rPr>
              <a:t>, </a:t>
            </a:r>
            <a:r>
              <a:rPr lang="es-ES" sz="2400" err="1">
                <a:ea typeface="+mn-lt"/>
                <a:cs typeface="+mn-lt"/>
              </a:rPr>
              <a:t>permettant</a:t>
            </a:r>
            <a:r>
              <a:rPr lang="es-ES" sz="2400">
                <a:ea typeface="+mn-lt"/>
                <a:cs typeface="+mn-lt"/>
              </a:rPr>
              <a:t> </a:t>
            </a:r>
            <a:r>
              <a:rPr lang="es-ES" sz="2400" err="1">
                <a:ea typeface="+mn-lt"/>
                <a:cs typeface="+mn-lt"/>
              </a:rPr>
              <a:t>d’entretenir</a:t>
            </a:r>
            <a:r>
              <a:rPr lang="es-ES" sz="2400">
                <a:ea typeface="+mn-lt"/>
                <a:cs typeface="+mn-lt"/>
              </a:rPr>
              <a:t> la </a:t>
            </a:r>
            <a:r>
              <a:rPr lang="es-ES" sz="2400" err="1">
                <a:ea typeface="+mn-lt"/>
                <a:cs typeface="+mn-lt"/>
              </a:rPr>
              <a:t>motivation</a:t>
            </a:r>
            <a:r>
              <a:rPr lang="es-ES" sz="2400">
                <a:ea typeface="+mn-lt"/>
                <a:cs typeface="+mn-lt"/>
              </a:rPr>
              <a:t> de </a:t>
            </a:r>
            <a:r>
              <a:rPr lang="es-ES" sz="2400" err="1">
                <a:ea typeface="+mn-lt"/>
                <a:cs typeface="+mn-lt"/>
              </a:rPr>
              <a:t>tous</a:t>
            </a:r>
            <a:r>
              <a:rPr lang="es-ES" sz="2400">
                <a:ea typeface="+mn-lt"/>
                <a:cs typeface="+mn-lt"/>
              </a:rPr>
              <a:t>. </a:t>
            </a:r>
          </a:p>
        </p:txBody>
      </p:sp>
      <p:sp>
        <p:nvSpPr>
          <p:cNvPr id="7" name="Oval 11">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Block Arc 13">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Freeform: Shape 15">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Freeform: Shape 23">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01374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234CF4-802C-4AA1-B540-36C3B838C4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271697-90F1-4A23-8EF2-0179F2EAFA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606972" cy="323398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9F5512A-48E1-4C07-B75E-3CCC517B68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3233984"/>
            <a:ext cx="606972" cy="362401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D800584-727A-48CF-8223-244AD9717C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6967" y="-1"/>
            <a:ext cx="5038344" cy="685799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5716DA60-951D-4EE9-8085-BF305F577500}"/>
              </a:ext>
            </a:extLst>
          </p:cNvPr>
          <p:cNvSpPr>
            <a:spLocks noGrp="1"/>
          </p:cNvSpPr>
          <p:nvPr>
            <p:ph type="title"/>
          </p:nvPr>
        </p:nvSpPr>
        <p:spPr>
          <a:xfrm>
            <a:off x="1166650" y="1332952"/>
            <a:ext cx="3926898" cy="3921176"/>
          </a:xfrm>
        </p:spPr>
        <p:txBody>
          <a:bodyPr anchor="ctr">
            <a:normAutofit/>
          </a:bodyPr>
          <a:lstStyle/>
          <a:p>
            <a:r>
              <a:rPr lang="fr-FR" sz="4600">
                <a:cs typeface="Calibri Light"/>
              </a:rPr>
              <a:t>Remerciements</a:t>
            </a:r>
            <a:endParaRPr lang="fr-FR" sz="4600"/>
          </a:p>
        </p:txBody>
      </p:sp>
      <p:grpSp>
        <p:nvGrpSpPr>
          <p:cNvPr id="16" name="Group 15">
            <a:extLst>
              <a:ext uri="{FF2B5EF4-FFF2-40B4-BE49-F238E27FC236}">
                <a16:creationId xmlns:a16="http://schemas.microsoft.com/office/drawing/2014/main" id="{B0CED441-B73B-4907-9AF2-614CEAC6A18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88720" y="73152"/>
            <a:ext cx="1178966" cy="232963"/>
            <a:chOff x="5422392" y="64008"/>
            <a:chExt cx="1178966" cy="232963"/>
          </a:xfrm>
        </p:grpSpPr>
        <p:sp>
          <p:nvSpPr>
            <p:cNvPr id="17" name="Rectangle 64">
              <a:extLst>
                <a:ext uri="{FF2B5EF4-FFF2-40B4-BE49-F238E27FC236}">
                  <a16:creationId xmlns:a16="http://schemas.microsoft.com/office/drawing/2014/main" id="{A03170C9-14E4-4D47-827E-51518FA9CA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66">
              <a:extLst>
                <a:ext uri="{FF2B5EF4-FFF2-40B4-BE49-F238E27FC236}">
                  <a16:creationId xmlns:a16="http://schemas.microsoft.com/office/drawing/2014/main" id="{757EFF12-1826-499E-94C2-AF4400A664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2221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64">
              <a:extLst>
                <a:ext uri="{FF2B5EF4-FFF2-40B4-BE49-F238E27FC236}">
                  <a16:creationId xmlns:a16="http://schemas.microsoft.com/office/drawing/2014/main" id="{20CC511B-2DB0-4523-82ED-40CCC5C7D04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66">
              <a:extLst>
                <a:ext uri="{FF2B5EF4-FFF2-40B4-BE49-F238E27FC236}">
                  <a16:creationId xmlns:a16="http://schemas.microsoft.com/office/drawing/2014/main" id="{6CB93565-67D6-49DD-8D4E-4685AC81A0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97258"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64">
              <a:extLst>
                <a:ext uri="{FF2B5EF4-FFF2-40B4-BE49-F238E27FC236}">
                  <a16:creationId xmlns:a16="http://schemas.microsoft.com/office/drawing/2014/main" id="{AE9D45A7-FFB3-4E69-A4EC-FAA3489B0E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66">
              <a:extLst>
                <a:ext uri="{FF2B5EF4-FFF2-40B4-BE49-F238E27FC236}">
                  <a16:creationId xmlns:a16="http://schemas.microsoft.com/office/drawing/2014/main" id="{A29467A6-0F59-4991-89B5-35408BD725D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672303"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64">
              <a:extLst>
                <a:ext uri="{FF2B5EF4-FFF2-40B4-BE49-F238E27FC236}">
                  <a16:creationId xmlns:a16="http://schemas.microsoft.com/office/drawing/2014/main" id="{AA726CA1-9A94-4AF0-B9DD-3572C692A1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66">
              <a:extLst>
                <a:ext uri="{FF2B5EF4-FFF2-40B4-BE49-F238E27FC236}">
                  <a16:creationId xmlns:a16="http://schemas.microsoft.com/office/drawing/2014/main" id="{EB03BD70-FD68-460B-A88B-005DAB5BED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547347"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64">
              <a:extLst>
                <a:ext uri="{FF2B5EF4-FFF2-40B4-BE49-F238E27FC236}">
                  <a16:creationId xmlns:a16="http://schemas.microsoft.com/office/drawing/2014/main" id="{C1040543-6AB1-4FE1-8946-59D0E7BB858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66">
              <a:extLst>
                <a:ext uri="{FF2B5EF4-FFF2-40B4-BE49-F238E27FC236}">
                  <a16:creationId xmlns:a16="http://schemas.microsoft.com/office/drawing/2014/main" id="{BEEF4851-38D3-48A2-B05D-2697716268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22392"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4">
              <a:extLst>
                <a:ext uri="{FF2B5EF4-FFF2-40B4-BE49-F238E27FC236}">
                  <a16:creationId xmlns:a16="http://schemas.microsoft.com/office/drawing/2014/main" id="{DEC37F16-C638-42B2-AA09-CA5142D855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66">
              <a:extLst>
                <a:ext uri="{FF2B5EF4-FFF2-40B4-BE49-F238E27FC236}">
                  <a16:creationId xmlns:a16="http://schemas.microsoft.com/office/drawing/2014/main" id="{0AC31779-80E9-4BF3-9703-F63FE80945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4699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4">
              <a:extLst>
                <a:ext uri="{FF2B5EF4-FFF2-40B4-BE49-F238E27FC236}">
                  <a16:creationId xmlns:a16="http://schemas.microsoft.com/office/drawing/2014/main" id="{D71CA5FF-D764-4C4E-8854-E5875684FE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66">
              <a:extLst>
                <a:ext uri="{FF2B5EF4-FFF2-40B4-BE49-F238E27FC236}">
                  <a16:creationId xmlns:a16="http://schemas.microsoft.com/office/drawing/2014/main" id="{81A1FA9D-7285-4D42-ADF3-BC14114B27E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22035"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64">
              <a:extLst>
                <a:ext uri="{FF2B5EF4-FFF2-40B4-BE49-F238E27FC236}">
                  <a16:creationId xmlns:a16="http://schemas.microsoft.com/office/drawing/2014/main" id="{A1E40F6A-5F88-46D9-A510-00D54F0B81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66">
              <a:extLst>
                <a:ext uri="{FF2B5EF4-FFF2-40B4-BE49-F238E27FC236}">
                  <a16:creationId xmlns:a16="http://schemas.microsoft.com/office/drawing/2014/main" id="{938C555D-926A-4092-966E-1BC7E455FF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97080"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64">
              <a:extLst>
                <a:ext uri="{FF2B5EF4-FFF2-40B4-BE49-F238E27FC236}">
                  <a16:creationId xmlns:a16="http://schemas.microsoft.com/office/drawing/2014/main" id="{58D049FF-3E13-4E3E-A5BE-CF5253B8E18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66">
              <a:extLst>
                <a:ext uri="{FF2B5EF4-FFF2-40B4-BE49-F238E27FC236}">
                  <a16:creationId xmlns:a16="http://schemas.microsoft.com/office/drawing/2014/main" id="{A16547CF-5B03-4E57-B466-A0FDCECADD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72124"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64">
              <a:extLst>
                <a:ext uri="{FF2B5EF4-FFF2-40B4-BE49-F238E27FC236}">
                  <a16:creationId xmlns:a16="http://schemas.microsoft.com/office/drawing/2014/main" id="{84C012C4-5959-40D5-8A7B-8542BD4B98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64008"/>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66">
              <a:extLst>
                <a:ext uri="{FF2B5EF4-FFF2-40B4-BE49-F238E27FC236}">
                  <a16:creationId xmlns:a16="http://schemas.microsoft.com/office/drawing/2014/main" id="{8C7DF75A-2C0D-4388-A295-397333ADBD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47169" y="237744"/>
              <a:ext cx="54368"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Espace réservé du contenu 2">
            <a:extLst>
              <a:ext uri="{FF2B5EF4-FFF2-40B4-BE49-F238E27FC236}">
                <a16:creationId xmlns:a16="http://schemas.microsoft.com/office/drawing/2014/main" id="{CCE02D63-20D4-4D67-936D-C0D880ED8543}"/>
              </a:ext>
            </a:extLst>
          </p:cNvPr>
          <p:cNvSpPr>
            <a:spLocks noGrp="1"/>
          </p:cNvSpPr>
          <p:nvPr>
            <p:ph idx="1"/>
          </p:nvPr>
        </p:nvSpPr>
        <p:spPr>
          <a:xfrm>
            <a:off x="6421120" y="499833"/>
            <a:ext cx="5100320" cy="5581226"/>
          </a:xfrm>
        </p:spPr>
        <p:txBody>
          <a:bodyPr vert="horz" lIns="91440" tIns="45720" rIns="91440" bIns="45720" rtlCol="0" anchor="ctr">
            <a:normAutofit/>
          </a:bodyPr>
          <a:lstStyle/>
          <a:p>
            <a:pPr marL="0" indent="0">
              <a:buNone/>
            </a:pPr>
            <a:r>
              <a:rPr lang="fr-FR" sz="2200">
                <a:cs typeface="Calibri"/>
              </a:rPr>
              <a:t>Merci aux professeurs:</a:t>
            </a:r>
            <a:endParaRPr lang="fr-FR" sz="2200"/>
          </a:p>
          <a:p>
            <a:r>
              <a:rPr lang="fr-FR" sz="2200" b="1">
                <a:cs typeface="Calibri"/>
              </a:rPr>
              <a:t>Serge Gérin-Lajoie</a:t>
            </a:r>
            <a:r>
              <a:rPr lang="fr-FR" sz="2200">
                <a:cs typeface="Calibri"/>
              </a:rPr>
              <a:t> (Université TÉLUQ)</a:t>
            </a:r>
          </a:p>
          <a:p>
            <a:r>
              <a:rPr lang="fr-FR" sz="2200" b="1">
                <a:cs typeface="Calibri"/>
              </a:rPr>
              <a:t>Normand Roy</a:t>
            </a:r>
            <a:r>
              <a:rPr lang="fr-FR" sz="2200">
                <a:cs typeface="Calibri"/>
              </a:rPr>
              <a:t> (Université de Montréal)</a:t>
            </a:r>
          </a:p>
          <a:p>
            <a:pPr marL="0" indent="0">
              <a:buNone/>
            </a:pPr>
            <a:endParaRPr lang="fr-FR" sz="2200">
              <a:cs typeface="Calibri"/>
            </a:endParaRPr>
          </a:p>
          <a:p>
            <a:pPr marL="0" indent="0">
              <a:buNone/>
            </a:pPr>
            <a:r>
              <a:rPr lang="fr-FR" sz="2200">
                <a:cs typeface="Calibri"/>
              </a:rPr>
              <a:t>Merci également à notre collègue:</a:t>
            </a:r>
          </a:p>
          <a:p>
            <a:r>
              <a:rPr lang="fr-FR" sz="2200">
                <a:cs typeface="Calibri"/>
              </a:rPr>
              <a:t> </a:t>
            </a:r>
            <a:r>
              <a:rPr lang="fr-FR" sz="2200" b="1">
                <a:cs typeface="Calibri"/>
              </a:rPr>
              <a:t>Amélie Beaudoin</a:t>
            </a:r>
            <a:r>
              <a:rPr lang="fr-FR" sz="2200">
                <a:cs typeface="Calibri"/>
              </a:rPr>
              <a:t> (Université TÉLUQ), assistante de recherche</a:t>
            </a:r>
            <a:endParaRPr lang="fr-FR" sz="2200"/>
          </a:p>
        </p:txBody>
      </p:sp>
    </p:spTree>
    <p:extLst>
      <p:ext uri="{BB962C8B-B14F-4D97-AF65-F5344CB8AC3E}">
        <p14:creationId xmlns:p14="http://schemas.microsoft.com/office/powerpoint/2010/main" val="3516252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1A62C35E-DA5C-4203-A058-44C24F1A5A85}"/>
              </a:ext>
            </a:extLst>
          </p:cNvPr>
          <p:cNvSpPr>
            <a:spLocks noGrp="1"/>
          </p:cNvSpPr>
          <p:nvPr>
            <p:ph type="title"/>
          </p:nvPr>
        </p:nvSpPr>
        <p:spPr>
          <a:xfrm>
            <a:off x="643467" y="321734"/>
            <a:ext cx="10905066" cy="1135737"/>
          </a:xfrm>
        </p:spPr>
        <p:txBody>
          <a:bodyPr>
            <a:normAutofit/>
          </a:bodyPr>
          <a:lstStyle/>
          <a:p>
            <a:r>
              <a:rPr lang="fr-CA" sz="3600">
                <a:cs typeface="Calibri Light"/>
              </a:rPr>
              <a:t>Plan </a:t>
            </a:r>
            <a:endParaRPr lang="fr-CA" sz="3600"/>
          </a:p>
        </p:txBody>
      </p:sp>
      <p:sp>
        <p:nvSpPr>
          <p:cNvPr id="11" name="Rectangle 10">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Espace réservé du contenu 2">
            <a:extLst>
              <a:ext uri="{FF2B5EF4-FFF2-40B4-BE49-F238E27FC236}">
                <a16:creationId xmlns:a16="http://schemas.microsoft.com/office/drawing/2014/main" id="{12C76F16-87DF-4BCD-ABD1-2A5120D95C3A}"/>
              </a:ext>
            </a:extLst>
          </p:cNvPr>
          <p:cNvGraphicFramePr>
            <a:graphicFrameLocks noGrp="1"/>
          </p:cNvGraphicFramePr>
          <p:nvPr>
            <p:ph idx="1"/>
            <p:extLst>
              <p:ext uri="{D42A27DB-BD31-4B8C-83A1-F6EECF244321}">
                <p14:modId xmlns:p14="http://schemas.microsoft.com/office/powerpoint/2010/main" val="24302333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271864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E59BDC1-5C07-4626-8B49-CC4C0652C6DB}"/>
              </a:ext>
            </a:extLst>
          </p:cNvPr>
          <p:cNvSpPr>
            <a:spLocks noGrp="1"/>
          </p:cNvSpPr>
          <p:nvPr>
            <p:ph type="title"/>
          </p:nvPr>
        </p:nvSpPr>
        <p:spPr>
          <a:xfrm>
            <a:off x="757989" y="-5849"/>
            <a:ext cx="10515600" cy="735629"/>
          </a:xfrm>
        </p:spPr>
        <p:txBody>
          <a:bodyPr/>
          <a:lstStyle/>
          <a:p>
            <a:r>
              <a:rPr lang="fr-FR">
                <a:cs typeface="Calibri Light"/>
              </a:rPr>
              <a:t>Références</a:t>
            </a:r>
            <a:endParaRPr lang="fr-FR"/>
          </a:p>
        </p:txBody>
      </p:sp>
      <p:sp>
        <p:nvSpPr>
          <p:cNvPr id="3" name="Espace réservé du contenu 2">
            <a:extLst>
              <a:ext uri="{FF2B5EF4-FFF2-40B4-BE49-F238E27FC236}">
                <a16:creationId xmlns:a16="http://schemas.microsoft.com/office/drawing/2014/main" id="{E03D9A90-8DB7-4287-8ACC-9CA7DE1D7981}"/>
              </a:ext>
            </a:extLst>
          </p:cNvPr>
          <p:cNvSpPr>
            <a:spLocks noGrp="1"/>
          </p:cNvSpPr>
          <p:nvPr>
            <p:ph idx="1"/>
          </p:nvPr>
        </p:nvSpPr>
        <p:spPr>
          <a:xfrm>
            <a:off x="838200" y="716262"/>
            <a:ext cx="10515600" cy="6007296"/>
          </a:xfrm>
        </p:spPr>
        <p:txBody>
          <a:bodyPr vert="horz" lIns="91440" tIns="45720" rIns="91440" bIns="45720" rtlCol="0" anchor="t">
            <a:noAutofit/>
          </a:bodyPr>
          <a:lstStyle/>
          <a:p>
            <a:pPr>
              <a:buNone/>
            </a:pPr>
            <a:r>
              <a:rPr lang="fr-CA" sz="1700" err="1">
                <a:cs typeface="Calibri"/>
              </a:rPr>
              <a:t>Angelone</a:t>
            </a:r>
            <a:r>
              <a:rPr lang="fr-CA" sz="1700">
                <a:cs typeface="Calibri"/>
              </a:rPr>
              <a:t>, L., Warner, Z., &amp; </a:t>
            </a:r>
            <a:r>
              <a:rPr lang="fr-CA" sz="1700" err="1">
                <a:cs typeface="Calibri"/>
              </a:rPr>
              <a:t>Zydney</a:t>
            </a:r>
            <a:r>
              <a:rPr lang="fr-CA" sz="1700">
                <a:cs typeface="Calibri"/>
              </a:rPr>
              <a:t>, J.M. (2020). </a:t>
            </a:r>
            <a:r>
              <a:rPr lang="fr-CA" sz="1700" err="1">
                <a:cs typeface="Calibri"/>
              </a:rPr>
              <a:t>Optimizing</a:t>
            </a:r>
            <a:r>
              <a:rPr lang="fr-CA" sz="1700">
                <a:cs typeface="Calibri"/>
              </a:rPr>
              <a:t> the </a:t>
            </a:r>
            <a:r>
              <a:rPr lang="fr-CA" sz="1700" err="1">
                <a:cs typeface="Calibri"/>
              </a:rPr>
              <a:t>technological</a:t>
            </a:r>
            <a:r>
              <a:rPr lang="fr-CA" sz="1700">
                <a:cs typeface="Calibri"/>
              </a:rPr>
              <a:t> design of a </a:t>
            </a:r>
            <a:r>
              <a:rPr lang="fr-CA" sz="1700" err="1">
                <a:cs typeface="Calibri"/>
              </a:rPr>
              <a:t>blended</a:t>
            </a:r>
            <a:r>
              <a:rPr lang="fr-CA" sz="1700">
                <a:cs typeface="Calibri"/>
              </a:rPr>
              <a:t> </a:t>
            </a:r>
            <a:r>
              <a:rPr lang="fr-CA" sz="1700" err="1">
                <a:cs typeface="Calibri"/>
              </a:rPr>
              <a:t>synchronous</a:t>
            </a:r>
            <a:r>
              <a:rPr lang="fr-CA" sz="1700">
                <a:cs typeface="Calibri"/>
              </a:rPr>
              <a:t> </a:t>
            </a:r>
            <a:r>
              <a:rPr lang="fr-CA" sz="1700" err="1">
                <a:cs typeface="Calibri"/>
              </a:rPr>
              <a:t>learning</a:t>
            </a:r>
            <a:r>
              <a:rPr lang="fr-CA" sz="1700">
                <a:cs typeface="Calibri"/>
              </a:rPr>
              <a:t> </a:t>
            </a:r>
            <a:r>
              <a:rPr lang="fr-CA" sz="1700" err="1">
                <a:cs typeface="Calibri"/>
              </a:rPr>
              <a:t>environment</a:t>
            </a:r>
            <a:r>
              <a:rPr lang="fr-CA" sz="1700">
                <a:cs typeface="Calibri"/>
              </a:rPr>
              <a:t>. </a:t>
            </a:r>
            <a:r>
              <a:rPr lang="fr-CA" sz="1700" i="1">
                <a:cs typeface="Calibri"/>
              </a:rPr>
              <a:t>Online Learning, 24</a:t>
            </a:r>
            <a:r>
              <a:rPr lang="fr-CA" sz="1700">
                <a:cs typeface="Calibri"/>
              </a:rPr>
              <a:t>(3), 222-240. </a:t>
            </a:r>
            <a:r>
              <a:rPr lang="fr-CA" sz="1700" u="sng">
                <a:cs typeface="Calibri"/>
                <a:hlinkClick r:id="rId3"/>
              </a:rPr>
              <a:t>https://doi.org/10.24059/olj.v24i3.2180</a:t>
            </a:r>
            <a:r>
              <a:rPr lang="fr-CA" sz="1700">
                <a:cs typeface="Calibri"/>
              </a:rPr>
              <a:t>  </a:t>
            </a:r>
            <a:endParaRPr lang="fr-CA" sz="1700">
              <a:ea typeface="+mn-lt"/>
              <a:cs typeface="+mn-lt"/>
            </a:endParaRPr>
          </a:p>
          <a:p>
            <a:pPr>
              <a:buNone/>
            </a:pPr>
            <a:r>
              <a:rPr lang="fr-FR" sz="1700">
                <a:ea typeface="+mn-lt"/>
                <a:cs typeface="+mn-lt"/>
              </a:rPr>
              <a:t>Beatty, B. (2010). Four Fundamental Principles for </a:t>
            </a:r>
            <a:r>
              <a:rPr lang="fr-FR" sz="1700" err="1">
                <a:ea typeface="+mn-lt"/>
                <a:cs typeface="+mn-lt"/>
              </a:rPr>
              <a:t>HyFlex</a:t>
            </a:r>
            <a:r>
              <a:rPr lang="fr-FR" sz="1700">
                <a:ea typeface="+mn-lt"/>
                <a:cs typeface="+mn-lt"/>
              </a:rPr>
              <a:t> - The </a:t>
            </a:r>
            <a:r>
              <a:rPr lang="fr-FR" sz="1700" err="1">
                <a:ea typeface="+mn-lt"/>
                <a:cs typeface="+mn-lt"/>
              </a:rPr>
              <a:t>Pillars</a:t>
            </a:r>
            <a:r>
              <a:rPr lang="fr-FR" sz="1700">
                <a:ea typeface="+mn-lt"/>
                <a:cs typeface="+mn-lt"/>
              </a:rPr>
              <a:t>. </a:t>
            </a:r>
            <a:r>
              <a:rPr lang="fr-FR" sz="1700">
                <a:ea typeface="+mn-lt"/>
                <a:cs typeface="+mn-lt"/>
                <a:hlinkClick r:id="rId4"/>
              </a:rPr>
              <a:t>https://hyflexworld.wordpress.com/2019/01/15/four-fundamental-principles-for-hyflex-the-pillars/</a:t>
            </a:r>
            <a:r>
              <a:rPr lang="fr-FR" sz="1700">
                <a:ea typeface="+mn-lt"/>
                <a:cs typeface="+mn-lt"/>
              </a:rPr>
              <a:t> </a:t>
            </a:r>
          </a:p>
          <a:p>
            <a:pPr>
              <a:buNone/>
            </a:pPr>
            <a:r>
              <a:rPr lang="fr-FR" sz="1700">
                <a:ea typeface="+mn-lt"/>
                <a:cs typeface="+mn-lt"/>
              </a:rPr>
              <a:t>Beatty, B. J. (2020, 2 décembre). </a:t>
            </a:r>
            <a:r>
              <a:rPr lang="en-US" sz="1700">
                <a:ea typeface="+mn-lt"/>
                <a:cs typeface="+mn-lt"/>
              </a:rPr>
              <a:t>How to Use the </a:t>
            </a:r>
            <a:r>
              <a:rPr lang="en-US" sz="1700" err="1">
                <a:ea typeface="+mn-lt"/>
                <a:cs typeface="+mn-lt"/>
              </a:rPr>
              <a:t>HyFlex</a:t>
            </a:r>
            <a:r>
              <a:rPr lang="en-US" sz="1700">
                <a:ea typeface="+mn-lt"/>
                <a:cs typeface="+mn-lt"/>
              </a:rPr>
              <a:t> Method to Teach Online and In Person at the Same Time [</a:t>
            </a:r>
            <a:r>
              <a:rPr lang="en-US" sz="1700" err="1">
                <a:ea typeface="+mn-lt"/>
                <a:cs typeface="+mn-lt"/>
              </a:rPr>
              <a:t>vidéo</a:t>
            </a:r>
            <a:r>
              <a:rPr lang="en-US" sz="1700">
                <a:ea typeface="+mn-lt"/>
                <a:cs typeface="+mn-lt"/>
              </a:rPr>
              <a:t>]. </a:t>
            </a:r>
            <a:r>
              <a:rPr lang="fr-FR" sz="1700">
                <a:ea typeface="+mn-lt"/>
                <a:cs typeface="+mn-lt"/>
              </a:rPr>
              <a:t>Contact Nord. </a:t>
            </a:r>
            <a:r>
              <a:rPr lang="fr-FR" sz="1700">
                <a:ea typeface="+mn-lt"/>
                <a:cs typeface="+mn-lt"/>
                <a:hlinkClick r:id="rId5"/>
              </a:rPr>
              <a:t>https://teachonline.ca/webinar/how-use-hyflex-method-teach-online-and-person-same-time</a:t>
            </a:r>
            <a:r>
              <a:rPr lang="fr-FR" sz="1700">
                <a:ea typeface="+mn-lt"/>
                <a:cs typeface="+mn-lt"/>
              </a:rPr>
              <a:t> </a:t>
            </a:r>
            <a:endParaRPr lang="fr-CA" sz="1700">
              <a:cs typeface="Calibri"/>
            </a:endParaRPr>
          </a:p>
          <a:p>
            <a:pPr>
              <a:buNone/>
            </a:pPr>
            <a:r>
              <a:rPr lang="en-US" sz="1700"/>
              <a:t>Beatty, B. J. (2019). Hybrid-Flexible Course Design: Implementing student-directed hybrid classes (1st ed.). EdTech Books. </a:t>
            </a:r>
            <a:r>
              <a:rPr lang="en-US" sz="1700">
                <a:hlinkClick r:id="rId6">
                  <a:extLst>
                    <a:ext uri="{A12FA001-AC4F-418D-AE19-62706E023703}">
                      <ahyp:hlinkClr xmlns:ahyp="http://schemas.microsoft.com/office/drawing/2018/hyperlinkcolor" val="tx"/>
                    </a:ext>
                  </a:extLst>
                </a:hlinkClick>
              </a:rPr>
              <a:t>https://edtechbooks.org/hyflex</a:t>
            </a:r>
            <a:r>
              <a:rPr lang="en-US" sz="1700"/>
              <a:t> </a:t>
            </a:r>
            <a:endParaRPr lang="fr-FR" sz="1700">
              <a:cs typeface="Calibri"/>
            </a:endParaRPr>
          </a:p>
          <a:p>
            <a:pPr>
              <a:buNone/>
            </a:pPr>
            <a:r>
              <a:rPr lang="fr-CA" sz="1700">
                <a:ea typeface="+mn-lt"/>
                <a:cs typeface="+mn-lt"/>
              </a:rPr>
              <a:t>Butz, N.T., &amp; </a:t>
            </a:r>
            <a:r>
              <a:rPr lang="fr-CA" sz="1700" err="1">
                <a:ea typeface="+mn-lt"/>
                <a:cs typeface="+mn-lt"/>
              </a:rPr>
              <a:t>Stupnisky</a:t>
            </a:r>
            <a:r>
              <a:rPr lang="fr-CA" sz="1700">
                <a:ea typeface="+mn-lt"/>
                <a:cs typeface="+mn-lt"/>
              </a:rPr>
              <a:t>, R.H. (2016). A mixed </a:t>
            </a:r>
            <a:r>
              <a:rPr lang="fr-CA" sz="1700" err="1">
                <a:ea typeface="+mn-lt"/>
                <a:cs typeface="+mn-lt"/>
              </a:rPr>
              <a:t>methods</a:t>
            </a:r>
            <a:r>
              <a:rPr lang="fr-CA" sz="1700">
                <a:ea typeface="+mn-lt"/>
                <a:cs typeface="+mn-lt"/>
              </a:rPr>
              <a:t> </a:t>
            </a:r>
            <a:r>
              <a:rPr lang="fr-CA" sz="1700" err="1">
                <a:ea typeface="+mn-lt"/>
                <a:cs typeface="+mn-lt"/>
              </a:rPr>
              <a:t>study</a:t>
            </a:r>
            <a:r>
              <a:rPr lang="fr-CA" sz="1700">
                <a:ea typeface="+mn-lt"/>
                <a:cs typeface="+mn-lt"/>
              </a:rPr>
              <a:t> of </a:t>
            </a:r>
            <a:r>
              <a:rPr lang="fr-CA" sz="1700" err="1">
                <a:ea typeface="+mn-lt"/>
                <a:cs typeface="+mn-lt"/>
              </a:rPr>
              <a:t>graduate</a:t>
            </a:r>
            <a:r>
              <a:rPr lang="fr-CA" sz="1700">
                <a:ea typeface="+mn-lt"/>
                <a:cs typeface="+mn-lt"/>
              </a:rPr>
              <a:t> </a:t>
            </a:r>
            <a:r>
              <a:rPr lang="fr-CA" sz="1700" err="1">
                <a:ea typeface="+mn-lt"/>
                <a:cs typeface="+mn-lt"/>
              </a:rPr>
              <a:t>students</a:t>
            </a:r>
            <a:r>
              <a:rPr lang="fr-CA" sz="1700">
                <a:ea typeface="+mn-lt"/>
                <a:cs typeface="+mn-lt"/>
              </a:rPr>
              <a:t>' self-</a:t>
            </a:r>
            <a:r>
              <a:rPr lang="fr-CA" sz="1700" err="1">
                <a:ea typeface="+mn-lt"/>
                <a:cs typeface="+mn-lt"/>
              </a:rPr>
              <a:t>determined</a:t>
            </a:r>
            <a:r>
              <a:rPr lang="fr-CA" sz="1700">
                <a:ea typeface="+mn-lt"/>
                <a:cs typeface="+mn-lt"/>
              </a:rPr>
              <a:t> motivation in </a:t>
            </a:r>
            <a:r>
              <a:rPr lang="fr-CA" sz="1700" err="1">
                <a:ea typeface="+mn-lt"/>
                <a:cs typeface="+mn-lt"/>
              </a:rPr>
              <a:t>synchronous</a:t>
            </a:r>
            <a:r>
              <a:rPr lang="fr-CA" sz="1700">
                <a:ea typeface="+mn-lt"/>
                <a:cs typeface="+mn-lt"/>
              </a:rPr>
              <a:t> </a:t>
            </a:r>
            <a:r>
              <a:rPr lang="fr-CA" sz="1700" err="1">
                <a:ea typeface="+mn-lt"/>
                <a:cs typeface="+mn-lt"/>
              </a:rPr>
              <a:t>hybrid</a:t>
            </a:r>
            <a:r>
              <a:rPr lang="fr-CA" sz="1700">
                <a:ea typeface="+mn-lt"/>
                <a:cs typeface="+mn-lt"/>
              </a:rPr>
              <a:t> </a:t>
            </a:r>
            <a:r>
              <a:rPr lang="fr-CA" sz="1700" err="1">
                <a:ea typeface="+mn-lt"/>
                <a:cs typeface="+mn-lt"/>
              </a:rPr>
              <a:t>learning</a:t>
            </a:r>
            <a:r>
              <a:rPr lang="fr-CA" sz="1700">
                <a:ea typeface="+mn-lt"/>
                <a:cs typeface="+mn-lt"/>
              </a:rPr>
              <a:t> </a:t>
            </a:r>
            <a:r>
              <a:rPr lang="fr-CA" sz="1700" err="1">
                <a:ea typeface="+mn-lt"/>
                <a:cs typeface="+mn-lt"/>
              </a:rPr>
              <a:t>environments</a:t>
            </a:r>
            <a:r>
              <a:rPr lang="fr-CA" sz="1700">
                <a:ea typeface="+mn-lt"/>
                <a:cs typeface="+mn-lt"/>
              </a:rPr>
              <a:t>. </a:t>
            </a:r>
            <a:r>
              <a:rPr lang="fr-CA" sz="1700" i="1">
                <a:ea typeface="+mn-lt"/>
                <a:cs typeface="+mn-lt"/>
              </a:rPr>
              <a:t>Internet High. Educ., 28</a:t>
            </a:r>
            <a:r>
              <a:rPr lang="fr-CA" sz="1700">
                <a:ea typeface="+mn-lt"/>
                <a:cs typeface="+mn-lt"/>
              </a:rPr>
              <a:t>, 85-95.</a:t>
            </a:r>
            <a:endParaRPr lang="en-US" sz="1700">
              <a:ea typeface="+mn-lt"/>
              <a:cs typeface="+mn-lt"/>
            </a:endParaRPr>
          </a:p>
          <a:p>
            <a:pPr>
              <a:buNone/>
            </a:pPr>
            <a:r>
              <a:rPr lang="fr-CA" sz="1700">
                <a:ea typeface="+mn-lt"/>
                <a:cs typeface="+mn-lt"/>
              </a:rPr>
              <a:t>Cheng, C., Bell, J. et Liu, H. (2018). </a:t>
            </a:r>
            <a:r>
              <a:rPr lang="fr-CA" sz="1700" err="1">
                <a:ea typeface="+mn-lt"/>
                <a:cs typeface="+mn-lt"/>
              </a:rPr>
              <a:t>Hybrid</a:t>
            </a:r>
            <a:r>
              <a:rPr lang="fr-CA" sz="1700">
                <a:ea typeface="+mn-lt"/>
                <a:cs typeface="+mn-lt"/>
              </a:rPr>
              <a:t> Learning </a:t>
            </a:r>
            <a:r>
              <a:rPr lang="fr-CA" sz="1700" err="1">
                <a:ea typeface="+mn-lt"/>
                <a:cs typeface="+mn-lt"/>
              </a:rPr>
              <a:t>Environments</a:t>
            </a:r>
            <a:r>
              <a:rPr lang="fr-CA" sz="1700">
                <a:ea typeface="+mn-lt"/>
                <a:cs typeface="+mn-lt"/>
              </a:rPr>
              <a:t>: An </a:t>
            </a:r>
            <a:r>
              <a:rPr lang="fr-CA" sz="1700" err="1">
                <a:ea typeface="+mn-lt"/>
                <a:cs typeface="+mn-lt"/>
              </a:rPr>
              <a:t>Instructor</a:t>
            </a:r>
            <a:r>
              <a:rPr lang="fr-CA" sz="1700">
                <a:ea typeface="+mn-lt"/>
                <a:cs typeface="+mn-lt"/>
              </a:rPr>
              <a:t> Perspective. </a:t>
            </a:r>
            <a:endParaRPr lang="en-US" sz="1700">
              <a:ea typeface="+mn-lt"/>
              <a:cs typeface="+mn-lt"/>
            </a:endParaRPr>
          </a:p>
          <a:p>
            <a:pPr>
              <a:buNone/>
            </a:pPr>
            <a:r>
              <a:rPr lang="en-US" sz="1700">
                <a:ea typeface="+mn-lt"/>
                <a:cs typeface="+mn-lt"/>
              </a:rPr>
              <a:t>Colasante, M., Bevacqua, J., &amp; Muir, S. (2020). Flexible hybrid format in university curricula to offer students in-subject choice of study mode: an educational design research project. </a:t>
            </a:r>
            <a:r>
              <a:rPr lang="en-US" sz="1700" i="1">
                <a:ea typeface="+mn-lt"/>
                <a:cs typeface="+mn-lt"/>
              </a:rPr>
              <a:t>Journal of University Teaching and Learning Practice</a:t>
            </a:r>
            <a:r>
              <a:rPr lang="en-US" sz="1700">
                <a:ea typeface="+mn-lt"/>
                <a:cs typeface="+mn-lt"/>
              </a:rPr>
              <a:t>, </a:t>
            </a:r>
            <a:r>
              <a:rPr lang="en-US" sz="1700" i="1">
                <a:ea typeface="+mn-lt"/>
                <a:cs typeface="+mn-lt"/>
              </a:rPr>
              <a:t>17</a:t>
            </a:r>
            <a:r>
              <a:rPr lang="en-US" sz="1700">
                <a:ea typeface="+mn-lt"/>
                <a:cs typeface="+mn-lt"/>
              </a:rPr>
              <a:t>(3), [9]. </a:t>
            </a:r>
            <a:r>
              <a:rPr lang="en-US" sz="1700" u="sng">
                <a:ea typeface="+mn-lt"/>
                <a:cs typeface="+mn-lt"/>
                <a:hlinkClick r:id="rId7"/>
              </a:rPr>
              <a:t>https://ro.uow.edu.au/jutlp/vol17/iss3/9</a:t>
            </a:r>
            <a:r>
              <a:rPr lang="en-US" sz="1700">
                <a:ea typeface="+mn-lt"/>
                <a:cs typeface="+mn-lt"/>
              </a:rPr>
              <a:t>  </a:t>
            </a:r>
            <a:endParaRPr lang="en-US" sz="1700">
              <a:cs typeface="Calibri"/>
            </a:endParaRPr>
          </a:p>
          <a:p>
            <a:pPr>
              <a:buNone/>
            </a:pPr>
            <a:r>
              <a:rPr lang="en-US" sz="1700"/>
              <a:t>EPPI-Centre. (2010). Methods for Conducting Systematic Reviews. </a:t>
            </a:r>
            <a:r>
              <a:rPr lang="es" sz="1700">
                <a:hlinkClick r:id="rId8"/>
              </a:rPr>
              <a:t>https://www.betterevaluation.org/sites/default/files/Methods.pdf</a:t>
            </a:r>
            <a:r>
              <a:rPr lang="es" sz="1700"/>
              <a:t> </a:t>
            </a:r>
            <a:endParaRPr lang="fr-FR" sz="1700">
              <a:cs typeface="Calibri"/>
            </a:endParaRPr>
          </a:p>
          <a:p>
            <a:pPr>
              <a:buNone/>
            </a:pPr>
            <a:r>
              <a:rPr lang="es" sz="1700" err="1"/>
              <a:t>Lakhal</a:t>
            </a:r>
            <a:r>
              <a:rPr lang="es" sz="1700"/>
              <a:t>, S., </a:t>
            </a:r>
            <a:r>
              <a:rPr lang="es" sz="1700" err="1"/>
              <a:t>Heilporn</a:t>
            </a:r>
            <a:r>
              <a:rPr lang="es" sz="1700"/>
              <a:t>, G., </a:t>
            </a:r>
            <a:r>
              <a:rPr lang="es" sz="1700" err="1"/>
              <a:t>Mukamurera</a:t>
            </a:r>
            <a:r>
              <a:rPr lang="es" sz="1700"/>
              <a:t>, J., </a:t>
            </a:r>
            <a:r>
              <a:rPr lang="es" sz="1700" err="1"/>
              <a:t>Bédard</a:t>
            </a:r>
            <a:r>
              <a:rPr lang="es" sz="1700"/>
              <a:t>, M-É. (2021). </a:t>
            </a:r>
            <a:r>
              <a:rPr lang="es" sz="1700" err="1"/>
              <a:t>Choisir</a:t>
            </a:r>
            <a:r>
              <a:rPr lang="es" sz="1700"/>
              <a:t> le </a:t>
            </a:r>
            <a:r>
              <a:rPr lang="es" sz="1700" err="1"/>
              <a:t>cours</a:t>
            </a:r>
            <a:r>
              <a:rPr lang="es" sz="1700"/>
              <a:t> </a:t>
            </a:r>
            <a:r>
              <a:rPr lang="es" sz="1700" err="1"/>
              <a:t>comodal</a:t>
            </a:r>
            <a:r>
              <a:rPr lang="es" sz="1700"/>
              <a:t>: </a:t>
            </a:r>
            <a:r>
              <a:rPr lang="es" sz="1700" err="1"/>
              <a:t>conditions</a:t>
            </a:r>
            <a:r>
              <a:rPr lang="es" sz="1700"/>
              <a:t> </a:t>
            </a:r>
            <a:r>
              <a:rPr lang="es" sz="1700" err="1"/>
              <a:t>pédagogiques</a:t>
            </a:r>
            <a:r>
              <a:rPr lang="es" sz="1700"/>
              <a:t>, </a:t>
            </a:r>
            <a:r>
              <a:rPr lang="es" sz="1700" err="1"/>
              <a:t>technologiques</a:t>
            </a:r>
            <a:r>
              <a:rPr lang="es" sz="1700"/>
              <a:t> et </a:t>
            </a:r>
            <a:r>
              <a:rPr lang="es" sz="1700" err="1"/>
              <a:t>organisationnelles</a:t>
            </a:r>
            <a:r>
              <a:rPr lang="es" sz="1700"/>
              <a:t> favorables. </a:t>
            </a:r>
            <a:r>
              <a:rPr lang="es" sz="1700" err="1"/>
              <a:t>Pédagogie</a:t>
            </a:r>
            <a:r>
              <a:rPr lang="es" sz="1700"/>
              <a:t> </a:t>
            </a:r>
            <a:r>
              <a:rPr lang="es" sz="1700" err="1"/>
              <a:t>collégiale</a:t>
            </a:r>
            <a:r>
              <a:rPr lang="es" sz="1700"/>
              <a:t>, 34(4), 36-42. </a:t>
            </a:r>
            <a:r>
              <a:rPr lang="es" sz="1700">
                <a:hlinkClick r:id="rId9"/>
              </a:rPr>
              <a:t>https://eduq.info/xmlui/bitstream/handle/11515/38135/lakhal-et-al-34-4-21.pdf?sequence=2&amp;isAllowed=y</a:t>
            </a:r>
            <a:r>
              <a:rPr lang="es" sz="1700"/>
              <a:t> </a:t>
            </a:r>
            <a:endParaRPr lang="fr-FR" sz="1700">
              <a:cs typeface="Calibri"/>
            </a:endParaRPr>
          </a:p>
          <a:p>
            <a:pPr marL="0" indent="0">
              <a:buNone/>
            </a:pPr>
            <a:r>
              <a:rPr lang="es" sz="1700"/>
              <a:t>PRISMA. (2021). </a:t>
            </a:r>
            <a:r>
              <a:rPr lang="es" sz="1700">
                <a:hlinkClick r:id="rId10">
                  <a:extLst>
                    <a:ext uri="{A12FA001-AC4F-418D-AE19-62706E023703}">
                      <ahyp:hlinkClr xmlns:ahyp="http://schemas.microsoft.com/office/drawing/2018/hyperlinkcolor" val="tx"/>
                    </a:ext>
                  </a:extLst>
                </a:hlinkClick>
              </a:rPr>
              <a:t>http://www.prisma-statement.org/</a:t>
            </a:r>
            <a:r>
              <a:rPr lang="es" sz="1700"/>
              <a:t> </a:t>
            </a:r>
            <a:endParaRPr lang="fr-FR" sz="1700">
              <a:ea typeface="+mn-lt"/>
              <a:cs typeface="+mn-lt"/>
            </a:endParaRPr>
          </a:p>
        </p:txBody>
      </p:sp>
    </p:spTree>
    <p:extLst>
      <p:ext uri="{BB962C8B-B14F-4D97-AF65-F5344CB8AC3E}">
        <p14:creationId xmlns:p14="http://schemas.microsoft.com/office/powerpoint/2010/main" val="2252602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9">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8" name="Arc 31">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re 1">
            <a:extLst>
              <a:ext uri="{FF2B5EF4-FFF2-40B4-BE49-F238E27FC236}">
                <a16:creationId xmlns:a16="http://schemas.microsoft.com/office/drawing/2014/main" id="{D6FF5224-A526-4B49-AF85-CD32FABD5472}"/>
              </a:ext>
            </a:extLst>
          </p:cNvPr>
          <p:cNvSpPr>
            <a:spLocks noGrp="1"/>
          </p:cNvSpPr>
          <p:nvPr>
            <p:ph type="title"/>
          </p:nvPr>
        </p:nvSpPr>
        <p:spPr>
          <a:xfrm>
            <a:off x="7080738" y="647593"/>
            <a:ext cx="4467792" cy="3060541"/>
          </a:xfrm>
        </p:spPr>
        <p:txBody>
          <a:bodyPr vert="horz" lIns="91440" tIns="45720" rIns="91440" bIns="45720" rtlCol="0" anchor="b">
            <a:normAutofit/>
          </a:bodyPr>
          <a:lstStyle/>
          <a:p>
            <a:pPr algn="ctr"/>
            <a:r>
              <a:rPr lang="en-US" sz="6000" kern="1200">
                <a:solidFill>
                  <a:srgbClr val="FFFFFF"/>
                </a:solidFill>
                <a:latin typeface="+mj-lt"/>
                <a:ea typeface="+mj-ea"/>
                <a:cs typeface="+mj-cs"/>
              </a:rPr>
              <a:t>Questions</a:t>
            </a:r>
          </a:p>
        </p:txBody>
      </p:sp>
      <p:sp>
        <p:nvSpPr>
          <p:cNvPr id="34" name="Oval 33">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Graphique 11" descr="Customer review contour">
            <a:extLst>
              <a:ext uri="{FF2B5EF4-FFF2-40B4-BE49-F238E27FC236}">
                <a16:creationId xmlns:a16="http://schemas.microsoft.com/office/drawing/2014/main" id="{B8152DA6-5CE7-4D60-B005-182D42290949}"/>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378572" y="1374798"/>
            <a:ext cx="4108404" cy="4108404"/>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1549159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fill">
            <a:extLst>
              <a:ext uri="{FF2B5EF4-FFF2-40B4-BE49-F238E27FC236}">
                <a16:creationId xmlns:a16="http://schemas.microsoft.com/office/drawing/2014/main" id="{CB49665F-0298-4449-8D2D-209989CB9E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Color 2">
            <a:extLst>
              <a:ext uri="{FF2B5EF4-FFF2-40B4-BE49-F238E27FC236}">
                <a16:creationId xmlns:a16="http://schemas.microsoft.com/office/drawing/2014/main" id="{A71EEC14-174A-46FA-B046-474750457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EEB6CB95-E653-4C6C-AE51-62FD848E8D5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889" y="-2"/>
            <a:ext cx="3468234" cy="6858000"/>
            <a:chOff x="651279" y="598259"/>
            <a:chExt cx="10889442" cy="5680742"/>
          </a:xfrm>
        </p:grpSpPr>
        <p:sp>
          <p:nvSpPr>
            <p:cNvPr id="14" name="Color">
              <a:extLst>
                <a:ext uri="{FF2B5EF4-FFF2-40B4-BE49-F238E27FC236}">
                  <a16:creationId xmlns:a16="http://schemas.microsoft.com/office/drawing/2014/main" id="{BDD3CB8E-ABA7-4F37-BB2C-64FFD19813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Color">
              <a:extLst>
                <a:ext uri="{FF2B5EF4-FFF2-40B4-BE49-F238E27FC236}">
                  <a16:creationId xmlns:a16="http://schemas.microsoft.com/office/drawing/2014/main" id="{C2CA788A-B2FD-494C-BED0-83E31F6DF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8" name="Freeform: Shape 17">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9" name="Freeform: Shape 18">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0" name="Freeform: Shape 19">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2" name="Freeform: Shape 21">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3" name="Freeform: Shape 22">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24" name="Freeform: Shape 23">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re 1">
            <a:extLst>
              <a:ext uri="{FF2B5EF4-FFF2-40B4-BE49-F238E27FC236}">
                <a16:creationId xmlns:a16="http://schemas.microsoft.com/office/drawing/2014/main" id="{E90CD961-72D9-4FFF-BD91-CA49879C99AD}"/>
              </a:ext>
            </a:extLst>
          </p:cNvPr>
          <p:cNvSpPr>
            <a:spLocks noGrp="1"/>
          </p:cNvSpPr>
          <p:nvPr>
            <p:ph type="title"/>
          </p:nvPr>
        </p:nvSpPr>
        <p:spPr>
          <a:xfrm rot="16200000">
            <a:off x="-1325880" y="1947672"/>
            <a:ext cx="5961888" cy="2788920"/>
          </a:xfrm>
        </p:spPr>
        <p:txBody>
          <a:bodyPr anchor="ctr">
            <a:normAutofit/>
          </a:bodyPr>
          <a:lstStyle/>
          <a:p>
            <a:r>
              <a:rPr lang="fr-CA" sz="4800">
                <a:solidFill>
                  <a:schemeClr val="bg1"/>
                </a:solidFill>
                <a:cs typeface="Calibri Light"/>
              </a:rPr>
              <a:t>Contexte</a:t>
            </a:r>
            <a:endParaRPr lang="fr-CA" sz="4800">
              <a:solidFill>
                <a:schemeClr val="bg1"/>
              </a:solidFill>
            </a:endParaRPr>
          </a:p>
        </p:txBody>
      </p:sp>
      <p:graphicFrame>
        <p:nvGraphicFramePr>
          <p:cNvPr id="5" name="Espace réservé du contenu 2">
            <a:extLst>
              <a:ext uri="{FF2B5EF4-FFF2-40B4-BE49-F238E27FC236}">
                <a16:creationId xmlns:a16="http://schemas.microsoft.com/office/drawing/2014/main" id="{D22D760F-A2A5-4FF6-B2C3-AB4D42C69D34}"/>
              </a:ext>
            </a:extLst>
          </p:cNvPr>
          <p:cNvGraphicFramePr>
            <a:graphicFrameLocks noGrp="1"/>
          </p:cNvGraphicFramePr>
          <p:nvPr>
            <p:ph idx="1"/>
            <p:extLst>
              <p:ext uri="{D42A27DB-BD31-4B8C-83A1-F6EECF244321}">
                <p14:modId xmlns:p14="http://schemas.microsoft.com/office/powerpoint/2010/main" val="1246408049"/>
              </p:ext>
            </p:extLst>
          </p:nvPr>
        </p:nvGraphicFramePr>
        <p:xfrm>
          <a:off x="3794296" y="288758"/>
          <a:ext cx="7559504" cy="62852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507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F837543A-6020-4505-A233-C9DB4BF74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D2763FC-20F0-43C8-815F-5CA75BE41245}"/>
              </a:ext>
            </a:extLst>
          </p:cNvPr>
          <p:cNvSpPr>
            <a:spLocks noGrp="1"/>
          </p:cNvSpPr>
          <p:nvPr>
            <p:ph type="title"/>
          </p:nvPr>
        </p:nvSpPr>
        <p:spPr>
          <a:xfrm>
            <a:off x="838200" y="365125"/>
            <a:ext cx="5558489" cy="1325563"/>
          </a:xfrm>
        </p:spPr>
        <p:txBody>
          <a:bodyPr>
            <a:normAutofit/>
          </a:bodyPr>
          <a:lstStyle/>
          <a:p>
            <a:r>
              <a:rPr lang="fr-CA">
                <a:cs typeface="Calibri Light"/>
              </a:rPr>
              <a:t>Objectifs</a:t>
            </a:r>
            <a:endParaRPr lang="fr-CA"/>
          </a:p>
        </p:txBody>
      </p:sp>
      <p:sp>
        <p:nvSpPr>
          <p:cNvPr id="36" name="Freeform: Shape 35">
            <a:extLst>
              <a:ext uri="{FF2B5EF4-FFF2-40B4-BE49-F238E27FC236}">
                <a16:creationId xmlns:a16="http://schemas.microsoft.com/office/drawing/2014/main" id="{35B16301-FB18-48BA-A6DD-C37CAF6F9A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Espace réservé du contenu 2">
            <a:extLst>
              <a:ext uri="{FF2B5EF4-FFF2-40B4-BE49-F238E27FC236}">
                <a16:creationId xmlns:a16="http://schemas.microsoft.com/office/drawing/2014/main" id="{3F39C834-E300-4BBB-A365-C251D7DAB0A1}"/>
              </a:ext>
            </a:extLst>
          </p:cNvPr>
          <p:cNvSpPr>
            <a:spLocks noGrp="1"/>
          </p:cNvSpPr>
          <p:nvPr>
            <p:ph idx="1"/>
          </p:nvPr>
        </p:nvSpPr>
        <p:spPr>
          <a:xfrm>
            <a:off x="838200" y="1825625"/>
            <a:ext cx="5558489" cy="4351338"/>
          </a:xfrm>
        </p:spPr>
        <p:txBody>
          <a:bodyPr vert="horz" lIns="91440" tIns="45720" rIns="91440" bIns="45720" rtlCol="0">
            <a:normAutofit/>
          </a:bodyPr>
          <a:lstStyle/>
          <a:p>
            <a:pPr marL="0" indent="0">
              <a:buNone/>
            </a:pPr>
            <a:r>
              <a:rPr lang="fr-CA" sz="2600" b="1">
                <a:cs typeface="Calibri"/>
              </a:rPr>
              <a:t>Général:</a:t>
            </a:r>
          </a:p>
          <a:p>
            <a:pPr marL="0" indent="0">
              <a:buNone/>
            </a:pPr>
            <a:r>
              <a:rPr lang="fr-CA" sz="2600">
                <a:cs typeface="Calibri"/>
              </a:rPr>
              <a:t>Identifier les enjeux reliés à la mise en œuvre de la formation comodale.</a:t>
            </a:r>
          </a:p>
          <a:p>
            <a:pPr marL="0" indent="0">
              <a:buNone/>
            </a:pPr>
            <a:endParaRPr lang="fr-CA" sz="2600">
              <a:cs typeface="Calibri"/>
            </a:endParaRPr>
          </a:p>
          <a:p>
            <a:pPr marL="0" indent="0">
              <a:buNone/>
            </a:pPr>
            <a:r>
              <a:rPr lang="fr-CA" sz="2600" b="1">
                <a:cs typeface="Calibri"/>
              </a:rPr>
              <a:t>Spécifiques:</a:t>
            </a:r>
          </a:p>
          <a:p>
            <a:pPr marL="0" indent="0">
              <a:buNone/>
            </a:pPr>
            <a:r>
              <a:rPr lang="fr-CA" sz="2600">
                <a:cs typeface="Calibri"/>
              </a:rPr>
              <a:t>1. Partager un aperçu de la littérature scientifique portant sur ce mode de formation.</a:t>
            </a:r>
          </a:p>
          <a:p>
            <a:pPr marL="0" indent="0">
              <a:buNone/>
            </a:pPr>
            <a:r>
              <a:rPr lang="fr-CA" sz="2600">
                <a:cs typeface="Calibri"/>
              </a:rPr>
              <a:t>2. Discuter quelques constats en lien avec ce mode de formation. </a:t>
            </a:r>
          </a:p>
          <a:p>
            <a:pPr marL="0" indent="0">
              <a:buNone/>
            </a:pPr>
            <a:endParaRPr lang="fr-CA" sz="2600">
              <a:cs typeface="Calibri"/>
            </a:endParaRPr>
          </a:p>
        </p:txBody>
      </p:sp>
      <p:sp>
        <p:nvSpPr>
          <p:cNvPr id="38" name="Oval 37">
            <a:extLst>
              <a:ext uri="{FF2B5EF4-FFF2-40B4-BE49-F238E27FC236}">
                <a16:creationId xmlns:a16="http://schemas.microsoft.com/office/drawing/2014/main" id="{C3C0D90E-074A-4F52-9B11-B52BEF4BCB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Block Arc 39">
            <a:extLst>
              <a:ext uri="{FF2B5EF4-FFF2-40B4-BE49-F238E27FC236}">
                <a16:creationId xmlns:a16="http://schemas.microsoft.com/office/drawing/2014/main" id="{CABBD4C1-E6F8-46F6-8152-A8A97490B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18531"/>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2" name="Freeform: Shape 41">
            <a:extLst>
              <a:ext uri="{FF2B5EF4-FFF2-40B4-BE49-F238E27FC236}">
                <a16:creationId xmlns:a16="http://schemas.microsoft.com/office/drawing/2014/main" id="{83BA5EF5-1FE9-4BF9-83BB-269BCDDF61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a:p>
        </p:txBody>
      </p:sp>
      <p:cxnSp>
        <p:nvCxnSpPr>
          <p:cNvPr id="44" name="Straight Connector 43">
            <a:extLst>
              <a:ext uri="{FF2B5EF4-FFF2-40B4-BE49-F238E27FC236}">
                <a16:creationId xmlns:a16="http://schemas.microsoft.com/office/drawing/2014/main" id="{4B3BCACB-5880-460B-9606-8C433A9AF9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46" name="Freeform: Shape 45">
            <a:extLst>
              <a:ext uri="{FF2B5EF4-FFF2-40B4-BE49-F238E27FC236}">
                <a16:creationId xmlns:a16="http://schemas.microsoft.com/office/drawing/2014/main" id="{88853921-7BC9-4BDE-ACAB-133C683C82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48" name="Arc 47">
            <a:extLst>
              <a:ext uri="{FF2B5EF4-FFF2-40B4-BE49-F238E27FC236}">
                <a16:creationId xmlns:a16="http://schemas.microsoft.com/office/drawing/2014/main" id="{09192968-3AE7-4470-A61C-97294BB927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Shape 49">
            <a:extLst>
              <a:ext uri="{FF2B5EF4-FFF2-40B4-BE49-F238E27FC236}">
                <a16:creationId xmlns:a16="http://schemas.microsoft.com/office/drawing/2014/main" id="{3AB72E55-43E4-4356-BFE8-E2102CB0B5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0441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DF28CBE8-3E46-401E-A552-7D586B2C08AD}"/>
              </a:ext>
            </a:extLst>
          </p:cNvPr>
          <p:cNvSpPr>
            <a:spLocks noGrp="1"/>
          </p:cNvSpPr>
          <p:nvPr>
            <p:ph type="title"/>
          </p:nvPr>
        </p:nvSpPr>
        <p:spPr>
          <a:xfrm>
            <a:off x="466722" y="586855"/>
            <a:ext cx="3201366" cy="3387497"/>
          </a:xfrm>
        </p:spPr>
        <p:txBody>
          <a:bodyPr anchor="b">
            <a:normAutofit/>
          </a:bodyPr>
          <a:lstStyle/>
          <a:p>
            <a:pPr algn="r"/>
            <a:r>
              <a:rPr lang="fr-CA" sz="4000">
                <a:solidFill>
                  <a:srgbClr val="FFFFFF"/>
                </a:solidFill>
                <a:cs typeface="Calibri Light"/>
              </a:rPr>
              <a:t>Cadre théorique</a:t>
            </a:r>
            <a:endParaRPr lang="fr-CA" sz="4000">
              <a:solidFill>
                <a:srgbClr val="FFFFFF"/>
              </a:solidFill>
            </a:endParaRPr>
          </a:p>
        </p:txBody>
      </p:sp>
      <p:sp>
        <p:nvSpPr>
          <p:cNvPr id="3" name="Espace réservé du contenu 2">
            <a:extLst>
              <a:ext uri="{FF2B5EF4-FFF2-40B4-BE49-F238E27FC236}">
                <a16:creationId xmlns:a16="http://schemas.microsoft.com/office/drawing/2014/main" id="{C819C997-4383-48CC-B9B6-FA36B6366BEB}"/>
              </a:ext>
            </a:extLst>
          </p:cNvPr>
          <p:cNvSpPr>
            <a:spLocks noGrp="1"/>
          </p:cNvSpPr>
          <p:nvPr>
            <p:ph idx="1"/>
          </p:nvPr>
        </p:nvSpPr>
        <p:spPr>
          <a:xfrm>
            <a:off x="4810259" y="649480"/>
            <a:ext cx="6555347" cy="5546047"/>
          </a:xfrm>
        </p:spPr>
        <p:txBody>
          <a:bodyPr vert="horz" lIns="91440" tIns="45720" rIns="91440" bIns="45720" rtlCol="0" anchor="ctr">
            <a:normAutofit/>
          </a:bodyPr>
          <a:lstStyle/>
          <a:p>
            <a:pPr marL="0" indent="0" algn="ctr">
              <a:buNone/>
            </a:pPr>
            <a:r>
              <a:rPr lang="fr-CA" sz="2400" u="sng">
                <a:cs typeface="Calibri"/>
              </a:rPr>
              <a:t>La comodalité selon Beatty</a:t>
            </a:r>
            <a:endParaRPr lang="fr-FR" sz="2400" u="sng">
              <a:cs typeface="Calibri" panose="020F0502020204030204"/>
            </a:endParaRPr>
          </a:p>
          <a:p>
            <a:r>
              <a:rPr lang="fr-CA" sz="2000" b="1">
                <a:ea typeface="+mn-lt"/>
                <a:cs typeface="+mn-lt"/>
              </a:rPr>
              <a:t>Principe 1 – Choix de l'apprenant</a:t>
            </a:r>
            <a:r>
              <a:rPr lang="fr-CA" sz="2000">
                <a:ea typeface="+mn-lt"/>
                <a:cs typeface="+mn-lt"/>
              </a:rPr>
              <a:t> </a:t>
            </a:r>
          </a:p>
          <a:p>
            <a:pPr lvl="1"/>
            <a:r>
              <a:rPr lang="fr-CA" sz="2000">
                <a:ea typeface="+mn-lt"/>
                <a:cs typeface="+mn-lt"/>
              </a:rPr>
              <a:t>Proposez des modes de participation alternatifs significatifs et permettez aux élèves de choisir entre divers modes de participation.</a:t>
            </a:r>
          </a:p>
          <a:p>
            <a:pPr>
              <a:buFont typeface="Arial"/>
              <a:buChar char="•"/>
            </a:pPr>
            <a:r>
              <a:rPr lang="fr-CA" sz="2000" b="1">
                <a:ea typeface="+mn-lt"/>
                <a:cs typeface="+mn-lt"/>
              </a:rPr>
              <a:t>Principe 2 – Équivalence  </a:t>
            </a:r>
            <a:endParaRPr lang="fr-CA" sz="2000">
              <a:ea typeface="+mn-lt"/>
              <a:cs typeface="+mn-lt"/>
            </a:endParaRPr>
          </a:p>
          <a:p>
            <a:pPr lvl="1" indent="-285750">
              <a:buFont typeface="Arial"/>
              <a:buChar char="•"/>
            </a:pPr>
            <a:r>
              <a:rPr lang="fr-CA" sz="2000">
                <a:ea typeface="+mn-lt"/>
                <a:cs typeface="+mn-lt"/>
              </a:rPr>
              <a:t>Proposer des activités d'apprentissage équivalentes dans tous les modes.</a:t>
            </a:r>
          </a:p>
          <a:p>
            <a:pPr>
              <a:buFont typeface="Arial,Sans-Serif"/>
              <a:buChar char="•"/>
            </a:pPr>
            <a:r>
              <a:rPr lang="fr-CA" sz="2000" b="1">
                <a:ea typeface="+mn-lt"/>
                <a:cs typeface="+mn-lt"/>
              </a:rPr>
              <a:t>Principe 3 – Réutilisabilité</a:t>
            </a:r>
          </a:p>
          <a:p>
            <a:pPr lvl="1" indent="-285750">
              <a:buFont typeface="Arial"/>
              <a:buChar char="•"/>
            </a:pPr>
            <a:r>
              <a:rPr lang="fr-CA" sz="2000">
                <a:ea typeface="+mn-lt"/>
                <a:cs typeface="+mn-lt"/>
              </a:rPr>
              <a:t>Utiliser les artefacts des activités d'apprentissage dans chaque mode de participation comme ressources d'apprentissage pour tous les élèves.</a:t>
            </a:r>
          </a:p>
          <a:p>
            <a:pPr>
              <a:buFont typeface="Arial,Sans-Serif"/>
              <a:buChar char="•"/>
            </a:pPr>
            <a:r>
              <a:rPr lang="fr-CA" sz="2000" b="1">
                <a:ea typeface="+mn-lt"/>
                <a:cs typeface="+mn-lt"/>
              </a:rPr>
              <a:t>Principe 4 – Accessibilité</a:t>
            </a:r>
            <a:endParaRPr lang="en-US" sz="2000">
              <a:ea typeface="+mn-lt"/>
              <a:cs typeface="+mn-lt"/>
            </a:endParaRPr>
          </a:p>
          <a:p>
            <a:pPr lvl="1" indent="-285750">
              <a:buFont typeface="Arial,Sans-Serif"/>
              <a:buChar char="•"/>
            </a:pPr>
            <a:r>
              <a:rPr lang="fr-CA" sz="2000">
                <a:ea typeface="+mn-lt"/>
                <a:cs typeface="+mn-lt"/>
              </a:rPr>
              <a:t>Doter les élèves de compétences technologiques et permettre un accès complet aux ressources pédagogiques et aux activités dans tous les modes.</a:t>
            </a:r>
          </a:p>
        </p:txBody>
      </p:sp>
    </p:spTree>
    <p:extLst>
      <p:ext uri="{BB962C8B-B14F-4D97-AF65-F5344CB8AC3E}">
        <p14:creationId xmlns:p14="http://schemas.microsoft.com/office/powerpoint/2010/main" val="32415083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5662795" y="-3745097"/>
            <a:ext cx="1354979" cy="10750169"/>
          </a:xfrm>
          <a:prstGeom prst="downArrow">
            <a:avLst>
              <a:gd name="adj1" fmla="val 100000"/>
              <a:gd name="adj2" fmla="val 22582"/>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Image 5" descr="Une image contenant texte&#10;&#10;Description générée automatiquement">
            <a:extLst>
              <a:ext uri="{FF2B5EF4-FFF2-40B4-BE49-F238E27FC236}">
                <a16:creationId xmlns:a16="http://schemas.microsoft.com/office/drawing/2014/main" id="{3F4602FC-2816-43CC-83E7-076514688BF3}"/>
              </a:ext>
            </a:extLst>
          </p:cNvPr>
          <p:cNvPicPr>
            <a:picLocks noGrp="1" noChangeAspect="1"/>
          </p:cNvPicPr>
          <p:nvPr>
            <p:ph idx="1"/>
          </p:nvPr>
        </p:nvPicPr>
        <p:blipFill>
          <a:blip r:embed="rId3"/>
          <a:stretch>
            <a:fillRect/>
          </a:stretch>
        </p:blipFill>
        <p:spPr>
          <a:xfrm>
            <a:off x="963874" y="3070965"/>
            <a:ext cx="10743243" cy="2206951"/>
          </a:xfrm>
        </p:spPr>
      </p:pic>
      <p:sp>
        <p:nvSpPr>
          <p:cNvPr id="6" name="ZoneTexte 5">
            <a:extLst>
              <a:ext uri="{FF2B5EF4-FFF2-40B4-BE49-F238E27FC236}">
                <a16:creationId xmlns:a16="http://schemas.microsoft.com/office/drawing/2014/main" id="{8ACA2101-E324-423E-9450-7FCAE24FBEC1}"/>
              </a:ext>
            </a:extLst>
          </p:cNvPr>
          <p:cNvSpPr txBox="1"/>
          <p:nvPr/>
        </p:nvSpPr>
        <p:spPr>
          <a:xfrm>
            <a:off x="963874" y="5778066"/>
            <a:ext cx="4803819" cy="407988"/>
          </a:xfrm>
          <a:prstGeom prst="rect">
            <a:avLst/>
          </a:prstGeom>
          <a:solidFill>
            <a:srgbClr val="000000">
              <a:alpha val="50000"/>
            </a:srgbClr>
          </a:solidFill>
          <a:ln>
            <a:noFill/>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spcAft>
                <a:spcPts val="600"/>
              </a:spcAft>
            </a:pPr>
            <a:r>
              <a:rPr lang="fr-FR" sz="1600">
                <a:solidFill>
                  <a:srgbClr val="FFFFFF"/>
                </a:solidFill>
                <a:cs typeface="Calibri"/>
              </a:rPr>
              <a:t>Référence : </a:t>
            </a:r>
            <a:r>
              <a:rPr lang="fr-FR" sz="1600" err="1">
                <a:solidFill>
                  <a:srgbClr val="FFFFFF"/>
                </a:solidFill>
                <a:cs typeface="Calibri"/>
              </a:rPr>
              <a:t>Lakhal</a:t>
            </a:r>
            <a:r>
              <a:rPr lang="fr-FR" sz="1600">
                <a:solidFill>
                  <a:srgbClr val="FFFFFF"/>
                </a:solidFill>
                <a:cs typeface="Calibri"/>
              </a:rPr>
              <a:t> et al., 2021</a:t>
            </a:r>
            <a:endParaRPr lang="fr-FR" sz="1400">
              <a:cs typeface="Calibri" panose="020F0502020204030204"/>
            </a:endParaRPr>
          </a:p>
        </p:txBody>
      </p:sp>
      <p:sp>
        <p:nvSpPr>
          <p:cNvPr id="2" name="Titre 1">
            <a:extLst>
              <a:ext uri="{FF2B5EF4-FFF2-40B4-BE49-F238E27FC236}">
                <a16:creationId xmlns:a16="http://schemas.microsoft.com/office/drawing/2014/main" id="{224356A0-7A6F-40C6-A6DC-A0111429A5D3}"/>
              </a:ext>
            </a:extLst>
          </p:cNvPr>
          <p:cNvSpPr>
            <a:spLocks noGrp="1"/>
          </p:cNvSpPr>
          <p:nvPr>
            <p:ph type="title"/>
          </p:nvPr>
        </p:nvSpPr>
        <p:spPr>
          <a:xfrm>
            <a:off x="1286932" y="1204109"/>
            <a:ext cx="10023398" cy="857894"/>
          </a:xfrm>
        </p:spPr>
        <p:txBody>
          <a:bodyPr>
            <a:normAutofit/>
          </a:bodyPr>
          <a:lstStyle/>
          <a:p>
            <a:r>
              <a:rPr lang="fr-FR" sz="4000">
                <a:solidFill>
                  <a:srgbClr val="FFFFFF"/>
                </a:solidFill>
                <a:cs typeface="Calibri Light"/>
              </a:rPr>
              <a:t>Classification des définitions </a:t>
            </a:r>
            <a:endParaRPr lang="fr-FR" sz="4000">
              <a:solidFill>
                <a:srgbClr val="FFFFFF"/>
              </a:solidFill>
            </a:endParaRPr>
          </a:p>
        </p:txBody>
      </p:sp>
    </p:spTree>
    <p:extLst>
      <p:ext uri="{BB962C8B-B14F-4D97-AF65-F5344CB8AC3E}">
        <p14:creationId xmlns:p14="http://schemas.microsoft.com/office/powerpoint/2010/main" val="34329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E47077-8643-4404-94E8-B4193C6BB413}"/>
              </a:ext>
            </a:extLst>
          </p:cNvPr>
          <p:cNvSpPr>
            <a:spLocks noGrp="1"/>
          </p:cNvSpPr>
          <p:nvPr>
            <p:ph type="title"/>
          </p:nvPr>
        </p:nvSpPr>
        <p:spPr>
          <a:xfrm>
            <a:off x="838200" y="4178"/>
            <a:ext cx="10525626" cy="834274"/>
          </a:xfrm>
        </p:spPr>
        <p:txBody>
          <a:bodyPr/>
          <a:lstStyle/>
          <a:p>
            <a:pPr algn="ctr"/>
            <a:r>
              <a:rPr lang="fr-FR" sz="3600">
                <a:ea typeface="+mj-lt"/>
                <a:cs typeface="+mj-lt"/>
              </a:rPr>
              <a:t>Flexibilité de participation aux rencontres synchrones</a:t>
            </a:r>
            <a:endParaRPr lang="fr-FR" sz="3600">
              <a:cs typeface="Calibri Light" panose="020F0302020204030204"/>
            </a:endParaRPr>
          </a:p>
        </p:txBody>
      </p:sp>
      <p:graphicFrame>
        <p:nvGraphicFramePr>
          <p:cNvPr id="4" name="Tableau 4">
            <a:extLst>
              <a:ext uri="{FF2B5EF4-FFF2-40B4-BE49-F238E27FC236}">
                <a16:creationId xmlns:a16="http://schemas.microsoft.com/office/drawing/2014/main" id="{805EDC55-CC3F-4479-BBC9-5BD6F6D32F1C}"/>
              </a:ext>
            </a:extLst>
          </p:cNvPr>
          <p:cNvGraphicFramePr>
            <a:graphicFrameLocks noGrp="1"/>
          </p:cNvGraphicFramePr>
          <p:nvPr>
            <p:ph idx="1"/>
            <p:extLst>
              <p:ext uri="{D42A27DB-BD31-4B8C-83A1-F6EECF244321}">
                <p14:modId xmlns:p14="http://schemas.microsoft.com/office/powerpoint/2010/main" val="2937464310"/>
              </p:ext>
            </p:extLst>
          </p:nvPr>
        </p:nvGraphicFramePr>
        <p:xfrm>
          <a:off x="838200" y="843046"/>
          <a:ext cx="10515591" cy="5669280"/>
        </p:xfrm>
        <a:graphic>
          <a:graphicData uri="http://schemas.openxmlformats.org/drawingml/2006/table">
            <a:tbl>
              <a:tblPr firstRow="1" bandRow="1">
                <a:tableStyleId>{5C22544A-7EE6-4342-B048-85BDC9FD1C3A}</a:tableStyleId>
              </a:tblPr>
              <a:tblGrid>
                <a:gridCol w="1804733">
                  <a:extLst>
                    <a:ext uri="{9D8B030D-6E8A-4147-A177-3AD203B41FA5}">
                      <a16:colId xmlns:a16="http://schemas.microsoft.com/office/drawing/2014/main" val="900139883"/>
                    </a:ext>
                  </a:extLst>
                </a:gridCol>
                <a:gridCol w="1704471">
                  <a:extLst>
                    <a:ext uri="{9D8B030D-6E8A-4147-A177-3AD203B41FA5}">
                      <a16:colId xmlns:a16="http://schemas.microsoft.com/office/drawing/2014/main" val="1276221453"/>
                    </a:ext>
                  </a:extLst>
                </a:gridCol>
                <a:gridCol w="4424111">
                  <a:extLst>
                    <a:ext uri="{9D8B030D-6E8A-4147-A177-3AD203B41FA5}">
                      <a16:colId xmlns:a16="http://schemas.microsoft.com/office/drawing/2014/main" val="188739140"/>
                    </a:ext>
                  </a:extLst>
                </a:gridCol>
                <a:gridCol w="2582276">
                  <a:extLst>
                    <a:ext uri="{9D8B030D-6E8A-4147-A177-3AD203B41FA5}">
                      <a16:colId xmlns:a16="http://schemas.microsoft.com/office/drawing/2014/main" val="2802935391"/>
                    </a:ext>
                  </a:extLst>
                </a:gridCol>
              </a:tblGrid>
              <a:tr h="370840">
                <a:tc>
                  <a:txBody>
                    <a:bodyPr/>
                    <a:lstStyle/>
                    <a:p>
                      <a:r>
                        <a:rPr lang="fr-FR"/>
                        <a:t>Termes</a:t>
                      </a:r>
                    </a:p>
                  </a:txBody>
                  <a:tcPr/>
                </a:tc>
                <a:tc>
                  <a:txBody>
                    <a:bodyPr/>
                    <a:lstStyle/>
                    <a:p>
                      <a:r>
                        <a:rPr lang="fr-FR"/>
                        <a:t>Auteurs</a:t>
                      </a:r>
                    </a:p>
                  </a:txBody>
                  <a:tcPr/>
                </a:tc>
                <a:tc>
                  <a:txBody>
                    <a:bodyPr/>
                    <a:lstStyle/>
                    <a:p>
                      <a:r>
                        <a:rPr lang="fr-FR"/>
                        <a:t>Définitions</a:t>
                      </a:r>
                    </a:p>
                  </a:txBody>
                  <a:tcPr/>
                </a:tc>
                <a:tc>
                  <a:txBody>
                    <a:bodyPr/>
                    <a:lstStyle/>
                    <a:p>
                      <a:r>
                        <a:rPr lang="fr-FR"/>
                        <a:t>Niveau de flexibilité selon </a:t>
                      </a:r>
                      <a:r>
                        <a:rPr lang="fr-FR" err="1"/>
                        <a:t>Lakhal</a:t>
                      </a:r>
                      <a:r>
                        <a:rPr lang="fr-FR"/>
                        <a:t> et al. (2021)</a:t>
                      </a:r>
                    </a:p>
                  </a:txBody>
                  <a:tcPr/>
                </a:tc>
                <a:extLst>
                  <a:ext uri="{0D108BD9-81ED-4DB2-BD59-A6C34878D82A}">
                    <a16:rowId xmlns:a16="http://schemas.microsoft.com/office/drawing/2014/main" val="4259670008"/>
                  </a:ext>
                </a:extLst>
              </a:tr>
              <a:tr h="370840">
                <a:tc>
                  <a:txBody>
                    <a:bodyPr/>
                    <a:lstStyle/>
                    <a:p>
                      <a:r>
                        <a:rPr lang="fr-FR"/>
                        <a:t>Flexible </a:t>
                      </a:r>
                      <a:r>
                        <a:rPr lang="fr-FR" err="1"/>
                        <a:t>hybrid</a:t>
                      </a:r>
                    </a:p>
                  </a:txBody>
                  <a:tcPr/>
                </a:tc>
                <a:tc>
                  <a:txBody>
                    <a:bodyPr/>
                    <a:lstStyle/>
                    <a:p>
                      <a:r>
                        <a:rPr lang="fr-FR" err="1"/>
                        <a:t>Colasante</a:t>
                      </a:r>
                      <a:r>
                        <a:rPr lang="fr-FR"/>
                        <a:t> et al. (2020)</a:t>
                      </a:r>
                    </a:p>
                  </a:txBody>
                  <a:tcPr/>
                </a:tc>
                <a:tc>
                  <a:txBody>
                    <a:bodyPr/>
                    <a:lstStyle/>
                    <a:p>
                      <a:pPr lvl="0">
                        <a:buNone/>
                      </a:pPr>
                      <a:r>
                        <a:rPr lang="en-US" sz="1800" u="none" strike="noStrike" noProof="0"/>
                        <a:t>By adding the concept of flexibility to hybrid learning, the student is in a position of choice to determine their learning journey through the physical and/or digital means on offer.</a:t>
                      </a:r>
                      <a:endParaRPr lang="fr-FR" sz="1800" u="none" strike="noStrike" noProof="0"/>
                    </a:p>
                  </a:txBody>
                  <a:tcPr/>
                </a:tc>
                <a:tc>
                  <a:txBody>
                    <a:bodyPr/>
                    <a:lstStyle/>
                    <a:p>
                      <a:pPr algn="ctr"/>
                      <a:r>
                        <a:rPr lang="fr-FR"/>
                        <a:t>Totale</a:t>
                      </a:r>
                    </a:p>
                  </a:txBody>
                  <a:tcPr anchor="ctr"/>
                </a:tc>
                <a:extLst>
                  <a:ext uri="{0D108BD9-81ED-4DB2-BD59-A6C34878D82A}">
                    <a16:rowId xmlns:a16="http://schemas.microsoft.com/office/drawing/2014/main" val="2057102510"/>
                  </a:ext>
                </a:extLst>
              </a:tr>
              <a:tr h="370840">
                <a:tc>
                  <a:txBody>
                    <a:bodyPr/>
                    <a:lstStyle/>
                    <a:p>
                      <a:pPr lvl="0">
                        <a:buNone/>
                      </a:pPr>
                      <a:r>
                        <a:rPr lang="fr-CA" sz="1800" b="0" i="0" u="none" strike="noStrike" noProof="0">
                          <a:latin typeface="Calibri"/>
                        </a:rPr>
                        <a:t>Blended </a:t>
                      </a:r>
                      <a:endParaRPr lang="fr-FR" sz="1800" b="0" i="0" u="none" strike="noStrike" noProof="0">
                        <a:latin typeface="Calibri"/>
                      </a:endParaRPr>
                    </a:p>
                    <a:p>
                      <a:pPr lvl="0">
                        <a:buNone/>
                      </a:pPr>
                      <a:r>
                        <a:rPr lang="fr-CA" sz="1800" b="0" i="0" u="none" strike="noStrike" noProof="0" err="1">
                          <a:latin typeface="Calibri"/>
                        </a:rPr>
                        <a:t>synchronous</a:t>
                      </a:r>
                      <a:r>
                        <a:rPr lang="fr-CA" sz="1800" b="0" i="0" u="none" strike="noStrike" noProof="0">
                          <a:latin typeface="Calibri"/>
                        </a:rPr>
                        <a:t> </a:t>
                      </a:r>
                      <a:endParaRPr lang="fr-FR" sz="1800" b="0" i="0" u="none" strike="noStrike" noProof="0">
                        <a:latin typeface="Calibri"/>
                      </a:endParaRPr>
                    </a:p>
                    <a:p>
                      <a:pPr lvl="0">
                        <a:buNone/>
                      </a:pPr>
                      <a:r>
                        <a:rPr lang="fr-CA" sz="1800" b="0" i="0" u="none" strike="noStrike" noProof="0" err="1">
                          <a:latin typeface="Calibri"/>
                        </a:rPr>
                        <a:t>learning</a:t>
                      </a:r>
                      <a:endParaRPr lang="fr-FR" sz="1800" b="0" i="0" u="none" strike="noStrike" noProof="0" err="1">
                        <a:latin typeface="Calibri"/>
                      </a:endParaRPr>
                    </a:p>
                  </a:txBody>
                  <a:tcPr/>
                </a:tc>
                <a:tc>
                  <a:txBody>
                    <a:bodyPr/>
                    <a:lstStyle/>
                    <a:p>
                      <a:r>
                        <a:rPr lang="fr-FR" err="1"/>
                        <a:t>Angelone</a:t>
                      </a:r>
                      <a:r>
                        <a:rPr lang="fr-FR"/>
                        <a:t> et al. (2020)</a:t>
                      </a:r>
                    </a:p>
                  </a:txBody>
                  <a:tcPr/>
                </a:tc>
                <a:tc>
                  <a:txBody>
                    <a:bodyPr/>
                    <a:lstStyle/>
                    <a:p>
                      <a:pPr lvl="0">
                        <a:buNone/>
                      </a:pPr>
                      <a:r>
                        <a:rPr lang="fr-FR" sz="1800" u="none" strike="noStrike" kern="1200" noProof="0">
                          <a:solidFill>
                            <a:schemeClr val="dk1"/>
                          </a:solidFill>
                          <a:latin typeface="+mn-lt"/>
                          <a:ea typeface="+mn-ea"/>
                          <a:cs typeface="+mn-cs"/>
                        </a:rPr>
                        <a:t>[…] </a:t>
                      </a:r>
                      <a:r>
                        <a:rPr lang="fr-FR" sz="1800" u="none" strike="noStrike" kern="1200" noProof="0" err="1">
                          <a:solidFill>
                            <a:schemeClr val="dk1"/>
                          </a:solidFill>
                          <a:latin typeface="+mn-lt"/>
                          <a:ea typeface="+mn-ea"/>
                          <a:cs typeface="+mn-cs"/>
                        </a:rPr>
                        <a:t>integrates</a:t>
                      </a:r>
                      <a:r>
                        <a:rPr lang="fr-FR" sz="1800" u="none" strike="noStrike" kern="1200" noProof="0">
                          <a:solidFill>
                            <a:schemeClr val="dk1"/>
                          </a:solidFill>
                          <a:latin typeface="+mn-lt"/>
                          <a:ea typeface="+mn-ea"/>
                          <a:cs typeface="+mn-cs"/>
                        </a:rPr>
                        <a:t> online and face-to-face instruction to </a:t>
                      </a:r>
                      <a:r>
                        <a:rPr lang="fr-FR" sz="1800" u="none" strike="noStrike" kern="1200" noProof="0" err="1">
                          <a:solidFill>
                            <a:schemeClr val="dk1"/>
                          </a:solidFill>
                          <a:latin typeface="+mn-lt"/>
                          <a:ea typeface="+mn-ea"/>
                          <a:cs typeface="+mn-cs"/>
                        </a:rPr>
                        <a:t>create</a:t>
                      </a:r>
                      <a:r>
                        <a:rPr lang="fr-FR" sz="1800" u="none" strike="noStrike" kern="1200" noProof="0">
                          <a:solidFill>
                            <a:schemeClr val="dk1"/>
                          </a:solidFill>
                          <a:latin typeface="+mn-lt"/>
                          <a:ea typeface="+mn-ea"/>
                          <a:cs typeface="+mn-cs"/>
                        </a:rPr>
                        <a:t> </a:t>
                      </a:r>
                      <a:r>
                        <a:rPr lang="fr-FR" sz="1800" u="none" strike="noStrike" kern="1200" noProof="0" err="1">
                          <a:solidFill>
                            <a:schemeClr val="dk1"/>
                          </a:solidFill>
                          <a:latin typeface="+mn-lt"/>
                          <a:ea typeface="+mn-ea"/>
                          <a:cs typeface="+mn-cs"/>
                        </a:rPr>
                        <a:t>learning</a:t>
                      </a:r>
                      <a:r>
                        <a:rPr lang="fr-FR" sz="1800" u="none" strike="noStrike" kern="1200" noProof="0">
                          <a:solidFill>
                            <a:schemeClr val="dk1"/>
                          </a:solidFill>
                          <a:latin typeface="+mn-lt"/>
                          <a:ea typeface="+mn-ea"/>
                          <a:cs typeface="+mn-cs"/>
                        </a:rPr>
                        <a:t> </a:t>
                      </a:r>
                      <a:r>
                        <a:rPr lang="fr-FR" sz="1800" u="none" strike="noStrike" kern="1200" noProof="0" err="1">
                          <a:solidFill>
                            <a:schemeClr val="dk1"/>
                          </a:solidFill>
                          <a:latin typeface="+mn-lt"/>
                          <a:ea typeface="+mn-ea"/>
                          <a:cs typeface="+mn-cs"/>
                        </a:rPr>
                        <a:t>environments</a:t>
                      </a:r>
                      <a:r>
                        <a:rPr lang="fr-FR" sz="1800" u="none" strike="noStrike" kern="1200" noProof="0">
                          <a:solidFill>
                            <a:schemeClr val="dk1"/>
                          </a:solidFill>
                          <a:latin typeface="+mn-lt"/>
                          <a:ea typeface="+mn-ea"/>
                          <a:cs typeface="+mn-cs"/>
                        </a:rPr>
                        <a:t> </a:t>
                      </a:r>
                      <a:endParaRPr lang="fr-FR" sz="1800" u="none" strike="noStrike" kern="1200">
                        <a:solidFill>
                          <a:schemeClr val="dk1"/>
                        </a:solidFill>
                        <a:latin typeface="+mn-lt"/>
                        <a:ea typeface="+mn-ea"/>
                        <a:cs typeface="+mn-cs"/>
                      </a:endParaRPr>
                    </a:p>
                    <a:p>
                      <a:pPr lvl="0">
                        <a:buNone/>
                      </a:pPr>
                      <a:r>
                        <a:rPr lang="fr-FR" sz="1800" u="none" strike="noStrike" kern="1200" noProof="0" err="1">
                          <a:solidFill>
                            <a:schemeClr val="dk1"/>
                          </a:solidFill>
                          <a:latin typeface="+mn-lt"/>
                          <a:ea typeface="+mn-ea"/>
                          <a:cs typeface="+mn-cs"/>
                        </a:rPr>
                        <a:t>where</a:t>
                      </a:r>
                      <a:r>
                        <a:rPr lang="fr-FR" sz="1800" u="none" strike="noStrike" kern="1200" noProof="0">
                          <a:solidFill>
                            <a:schemeClr val="dk1"/>
                          </a:solidFill>
                          <a:latin typeface="+mn-lt"/>
                          <a:ea typeface="+mn-ea"/>
                          <a:cs typeface="+mn-cs"/>
                        </a:rPr>
                        <a:t> </a:t>
                      </a:r>
                      <a:r>
                        <a:rPr lang="fr-FR" sz="1800" u="none" strike="noStrike" kern="1200" noProof="0" err="1">
                          <a:solidFill>
                            <a:schemeClr val="dk1"/>
                          </a:solidFill>
                          <a:latin typeface="+mn-lt"/>
                          <a:ea typeface="+mn-ea"/>
                          <a:cs typeface="+mn-cs"/>
                        </a:rPr>
                        <a:t>students</a:t>
                      </a:r>
                      <a:r>
                        <a:rPr lang="fr-FR" sz="1800" u="none" strike="noStrike" kern="1200" noProof="0">
                          <a:solidFill>
                            <a:schemeClr val="dk1"/>
                          </a:solidFill>
                          <a:latin typeface="+mn-lt"/>
                          <a:ea typeface="+mn-ea"/>
                          <a:cs typeface="+mn-cs"/>
                        </a:rPr>
                        <a:t> can attend in </a:t>
                      </a:r>
                      <a:r>
                        <a:rPr lang="fr-FR" sz="1800" u="none" strike="noStrike" kern="1200" noProof="0" err="1">
                          <a:solidFill>
                            <a:schemeClr val="dk1"/>
                          </a:solidFill>
                          <a:latin typeface="+mn-lt"/>
                          <a:ea typeface="+mn-ea"/>
                          <a:cs typeface="+mn-cs"/>
                        </a:rPr>
                        <a:t>person</a:t>
                      </a:r>
                      <a:r>
                        <a:rPr lang="fr-FR" sz="1800" u="none" strike="noStrike" kern="1200" noProof="0">
                          <a:solidFill>
                            <a:schemeClr val="dk1"/>
                          </a:solidFill>
                          <a:latin typeface="+mn-lt"/>
                          <a:ea typeface="+mn-ea"/>
                          <a:cs typeface="+mn-cs"/>
                        </a:rPr>
                        <a:t> or </a:t>
                      </a:r>
                      <a:r>
                        <a:rPr lang="fr-FR" sz="1800" u="none" strike="noStrike" kern="1200" noProof="0" err="1">
                          <a:solidFill>
                            <a:schemeClr val="dk1"/>
                          </a:solidFill>
                          <a:latin typeface="+mn-lt"/>
                          <a:ea typeface="+mn-ea"/>
                          <a:cs typeface="+mn-cs"/>
                        </a:rPr>
                        <a:t>from</a:t>
                      </a:r>
                      <a:r>
                        <a:rPr lang="fr-FR" sz="1800" u="none" strike="noStrike" kern="1200" noProof="0">
                          <a:solidFill>
                            <a:schemeClr val="dk1"/>
                          </a:solidFill>
                          <a:latin typeface="+mn-lt"/>
                          <a:ea typeface="+mn-ea"/>
                          <a:cs typeface="+mn-cs"/>
                        </a:rPr>
                        <a:t> a distance </a:t>
                      </a:r>
                      <a:r>
                        <a:rPr lang="fr-FR" sz="1800" u="none" strike="noStrike" kern="1200" noProof="0" err="1">
                          <a:solidFill>
                            <a:schemeClr val="dk1"/>
                          </a:solidFill>
                          <a:latin typeface="+mn-lt"/>
                          <a:ea typeface="+mn-ea"/>
                          <a:cs typeface="+mn-cs"/>
                        </a:rPr>
                        <a:t>simultaneously</a:t>
                      </a:r>
                      <a:r>
                        <a:rPr lang="fr-FR" sz="1800" u="none" strike="noStrike" kern="1200" noProof="0">
                          <a:solidFill>
                            <a:schemeClr val="dk1"/>
                          </a:solidFill>
                          <a:latin typeface="+mn-lt"/>
                          <a:ea typeface="+mn-ea"/>
                          <a:cs typeface="+mn-cs"/>
                        </a:rPr>
                        <a:t>.</a:t>
                      </a:r>
                      <a:endParaRPr lang="fr-FR" sz="1800" u="none" strike="noStrike" kern="1200">
                        <a:solidFill>
                          <a:schemeClr val="dk1"/>
                        </a:solidFill>
                        <a:latin typeface="+mn-lt"/>
                        <a:ea typeface="+mn-ea"/>
                        <a:cs typeface="+mn-cs"/>
                      </a:endParaRPr>
                    </a:p>
                  </a:txBody>
                  <a:tcPr/>
                </a:tc>
                <a:tc>
                  <a:txBody>
                    <a:bodyPr/>
                    <a:lstStyle/>
                    <a:p>
                      <a:pPr algn="ctr"/>
                      <a:r>
                        <a:rPr lang="fr-FR"/>
                        <a:t>Grande</a:t>
                      </a:r>
                    </a:p>
                  </a:txBody>
                  <a:tcPr anchor="ctr"/>
                </a:tc>
                <a:extLst>
                  <a:ext uri="{0D108BD9-81ED-4DB2-BD59-A6C34878D82A}">
                    <a16:rowId xmlns:a16="http://schemas.microsoft.com/office/drawing/2014/main" val="2452362160"/>
                  </a:ext>
                </a:extLst>
              </a:tr>
              <a:tr h="370840">
                <a:tc>
                  <a:txBody>
                    <a:bodyPr/>
                    <a:lstStyle/>
                    <a:p>
                      <a:pPr lvl="0">
                        <a:buNone/>
                      </a:pPr>
                      <a:r>
                        <a:rPr lang="fr-CA" sz="1800" b="0" i="0" u="none" strike="noStrike" noProof="0" err="1">
                          <a:latin typeface="Calibri"/>
                        </a:rPr>
                        <a:t>Synchronous</a:t>
                      </a:r>
                      <a:r>
                        <a:rPr lang="fr-CA" sz="1800" b="0" i="0" u="none" strike="noStrike" noProof="0">
                          <a:latin typeface="Calibri"/>
                        </a:rPr>
                        <a:t> </a:t>
                      </a:r>
                      <a:endParaRPr lang="fr-FR" sz="1800" b="0" i="0" u="none" strike="noStrike" noProof="0">
                        <a:latin typeface="Calibri"/>
                      </a:endParaRPr>
                    </a:p>
                    <a:p>
                      <a:pPr lvl="0">
                        <a:buNone/>
                      </a:pPr>
                      <a:r>
                        <a:rPr lang="fr-CA" sz="1800" b="0" i="0" u="none" strike="noStrike" noProof="0" err="1">
                          <a:latin typeface="Calibri"/>
                        </a:rPr>
                        <a:t>hybrid</a:t>
                      </a:r>
                      <a:r>
                        <a:rPr lang="fr-CA" sz="1800" b="0" i="0" u="none" strike="noStrike" noProof="0">
                          <a:latin typeface="Calibri"/>
                        </a:rPr>
                        <a:t> </a:t>
                      </a:r>
                      <a:r>
                        <a:rPr lang="fr-CA" sz="1800" b="0" i="0" u="none" strike="noStrike" noProof="0" err="1">
                          <a:latin typeface="Calibri"/>
                        </a:rPr>
                        <a:t>learning</a:t>
                      </a:r>
                      <a:r>
                        <a:rPr lang="fr-CA" sz="1800" b="0" i="0" u="none" strike="noStrike" noProof="0">
                          <a:latin typeface="Calibri"/>
                        </a:rPr>
                        <a:t> </a:t>
                      </a:r>
                      <a:endParaRPr lang="fr-FR" sz="1800" b="0" i="0" u="none" strike="noStrike" noProof="0">
                        <a:latin typeface="Calibri"/>
                      </a:endParaRPr>
                    </a:p>
                    <a:p>
                      <a:pPr lvl="0">
                        <a:buNone/>
                      </a:pPr>
                      <a:r>
                        <a:rPr lang="fr-CA" sz="1800" b="0" i="0" u="none" strike="noStrike" noProof="0" err="1">
                          <a:latin typeface="Calibri"/>
                        </a:rPr>
                        <a:t>environments</a:t>
                      </a:r>
                      <a:r>
                        <a:rPr lang="fr-CA" sz="1800" b="0" i="0" u="none" strike="noStrike" noProof="0">
                          <a:latin typeface="Calibri"/>
                        </a:rPr>
                        <a:t> </a:t>
                      </a:r>
                      <a:endParaRPr lang="fr-FR" sz="1800" b="0" i="0" u="none" strike="noStrike" noProof="0">
                        <a:latin typeface="Calibri"/>
                      </a:endParaRPr>
                    </a:p>
                  </a:txBody>
                  <a:tcPr/>
                </a:tc>
                <a:tc>
                  <a:txBody>
                    <a:bodyPr/>
                    <a:lstStyle/>
                    <a:p>
                      <a:r>
                        <a:rPr lang="fr-FR"/>
                        <a:t>Butz et </a:t>
                      </a:r>
                      <a:r>
                        <a:rPr lang="fr-FR" err="1"/>
                        <a:t>Stupnisky</a:t>
                      </a:r>
                      <a:r>
                        <a:rPr lang="fr-FR"/>
                        <a:t> (2016)</a:t>
                      </a:r>
                    </a:p>
                  </a:txBody>
                  <a:tcPr/>
                </a:tc>
                <a:tc>
                  <a:txBody>
                    <a:bodyPr/>
                    <a:lstStyle/>
                    <a:p>
                      <a:pPr lvl="0">
                        <a:buNone/>
                      </a:pPr>
                      <a:r>
                        <a:rPr lang="fr-FR" sz="1800" b="0" i="0" u="none" strike="noStrike" noProof="0">
                          <a:solidFill>
                            <a:schemeClr val="dk1"/>
                          </a:solidFill>
                          <a:latin typeface="Calibri"/>
                        </a:rPr>
                        <a:t>[…] </a:t>
                      </a:r>
                      <a:r>
                        <a:rPr lang="fr-CA" sz="1800" b="0" i="0" u="none" strike="noStrike" noProof="0" err="1">
                          <a:latin typeface="Calibri"/>
                        </a:rPr>
                        <a:t>simultaneously</a:t>
                      </a:r>
                      <a:r>
                        <a:rPr lang="fr-CA" sz="1800" b="0" i="0" u="none" strike="noStrike" noProof="0">
                          <a:latin typeface="Calibri"/>
                        </a:rPr>
                        <a:t> </a:t>
                      </a:r>
                      <a:r>
                        <a:rPr lang="fr-CA" sz="1800" b="0" i="0" u="none" strike="noStrike" noProof="0" err="1">
                          <a:latin typeface="Calibri"/>
                        </a:rPr>
                        <a:t>teaching</a:t>
                      </a:r>
                      <a:r>
                        <a:rPr lang="fr-CA" sz="1800" b="0" i="0" u="none" strike="noStrike" noProof="0">
                          <a:latin typeface="Calibri"/>
                        </a:rPr>
                        <a:t> on-campus and online </a:t>
                      </a:r>
                      <a:r>
                        <a:rPr lang="fr-CA" sz="1800" b="0" i="0" u="none" strike="noStrike" noProof="0" err="1">
                          <a:latin typeface="Calibri"/>
                        </a:rPr>
                        <a:t>students</a:t>
                      </a:r>
                      <a:r>
                        <a:rPr lang="fr-CA" sz="1800" b="0" i="0" u="none" strike="noStrike" noProof="0">
                          <a:latin typeface="Calibri"/>
                        </a:rPr>
                        <a:t> </a:t>
                      </a:r>
                      <a:r>
                        <a:rPr lang="fr-CA" sz="1800" b="0" i="0" u="none" strike="noStrike" noProof="0" err="1">
                          <a:latin typeface="Calibri"/>
                        </a:rPr>
                        <a:t>using</a:t>
                      </a:r>
                      <a:r>
                        <a:rPr lang="fr-CA" sz="1800" b="0" i="0" u="none" strike="noStrike" noProof="0">
                          <a:latin typeface="Calibri"/>
                        </a:rPr>
                        <a:t> </a:t>
                      </a:r>
                      <a:r>
                        <a:rPr lang="fr-CA" sz="1800" b="0" i="0" u="none" strike="noStrike" noProof="0" err="1">
                          <a:latin typeface="Calibri"/>
                        </a:rPr>
                        <a:t>webconferencing</a:t>
                      </a:r>
                      <a:r>
                        <a:rPr lang="fr-CA" sz="1800" b="0" i="0" u="none" strike="noStrike" noProof="0">
                          <a:latin typeface="Calibri"/>
                        </a:rPr>
                        <a:t>.</a:t>
                      </a:r>
                      <a:endParaRPr lang="fr-FR" sz="1800" b="0" i="0" u="none" strike="noStrike" noProof="0" err="1">
                        <a:latin typeface="Calibri"/>
                      </a:endParaRPr>
                    </a:p>
                  </a:txBody>
                  <a:tcPr/>
                </a:tc>
                <a:tc>
                  <a:txBody>
                    <a:bodyPr/>
                    <a:lstStyle/>
                    <a:p>
                      <a:pPr algn="ctr"/>
                      <a:r>
                        <a:rPr lang="fr-FR"/>
                        <a:t>Grande</a:t>
                      </a:r>
                    </a:p>
                  </a:txBody>
                  <a:tcPr anchor="ctr"/>
                </a:tc>
                <a:extLst>
                  <a:ext uri="{0D108BD9-81ED-4DB2-BD59-A6C34878D82A}">
                    <a16:rowId xmlns:a16="http://schemas.microsoft.com/office/drawing/2014/main" val="448347182"/>
                  </a:ext>
                </a:extLst>
              </a:tr>
              <a:tr h="370840">
                <a:tc>
                  <a:txBody>
                    <a:bodyPr/>
                    <a:lstStyle/>
                    <a:p>
                      <a:pPr lvl="0">
                        <a:buNone/>
                      </a:pPr>
                      <a:r>
                        <a:rPr lang="fr-CA" sz="1800" b="0" i="0" u="none" strike="noStrike" noProof="0" err="1">
                          <a:latin typeface="Calibri"/>
                        </a:rPr>
                        <a:t>Synchronous</a:t>
                      </a:r>
                      <a:r>
                        <a:rPr lang="fr-CA" sz="1800" b="0" i="0" u="none" strike="noStrike" noProof="0">
                          <a:latin typeface="Calibri"/>
                        </a:rPr>
                        <a:t> </a:t>
                      </a:r>
                      <a:endParaRPr lang="fr-FR" sz="1800" b="0" i="0" u="none" strike="noStrike" noProof="0">
                        <a:latin typeface="Calibri"/>
                      </a:endParaRPr>
                    </a:p>
                    <a:p>
                      <a:pPr lvl="0">
                        <a:buNone/>
                      </a:pPr>
                      <a:r>
                        <a:rPr lang="fr-CA" sz="1800" b="0" i="0" u="none" strike="noStrike" noProof="0" err="1">
                          <a:latin typeface="Calibri"/>
                        </a:rPr>
                        <a:t>hybrid</a:t>
                      </a:r>
                      <a:r>
                        <a:rPr lang="fr-CA" sz="1800" b="0" i="0" u="none" strike="noStrike" noProof="0">
                          <a:latin typeface="Calibri"/>
                        </a:rPr>
                        <a:t> </a:t>
                      </a:r>
                      <a:r>
                        <a:rPr lang="fr-CA" sz="1800" b="0" i="0" u="none" strike="noStrike" noProof="0" err="1">
                          <a:latin typeface="Calibri"/>
                        </a:rPr>
                        <a:t>learning</a:t>
                      </a:r>
                      <a:r>
                        <a:rPr lang="fr-CA" sz="1800" b="0" i="0" u="none" strike="noStrike" noProof="0">
                          <a:latin typeface="Calibri"/>
                        </a:rPr>
                        <a:t> </a:t>
                      </a:r>
                      <a:endParaRPr lang="fr-FR" sz="1800" b="0" i="0" u="none" strike="noStrike" noProof="0">
                        <a:latin typeface="Calibri"/>
                      </a:endParaRPr>
                    </a:p>
                    <a:p>
                      <a:pPr lvl="0">
                        <a:buNone/>
                      </a:pPr>
                      <a:r>
                        <a:rPr lang="fr-CA" sz="1800" b="0" i="0" u="none" strike="noStrike" noProof="0" err="1">
                          <a:latin typeface="Calibri"/>
                        </a:rPr>
                        <a:t>environment</a:t>
                      </a:r>
                      <a:endParaRPr lang="fr-FR" sz="1800" b="0" i="0" u="none" strike="noStrike" noProof="0" err="1">
                        <a:latin typeface="Calibri"/>
                      </a:endParaRPr>
                    </a:p>
                  </a:txBody>
                  <a:tcPr/>
                </a:tc>
                <a:tc>
                  <a:txBody>
                    <a:bodyPr/>
                    <a:lstStyle/>
                    <a:p>
                      <a:r>
                        <a:rPr lang="fr-FR"/>
                        <a:t>Cheng et al. (2018)</a:t>
                      </a:r>
                    </a:p>
                  </a:txBody>
                  <a:tcPr/>
                </a:tc>
                <a:tc>
                  <a:txBody>
                    <a:bodyPr/>
                    <a:lstStyle/>
                    <a:p>
                      <a:pPr lvl="0" algn="l">
                        <a:lnSpc>
                          <a:spcPct val="100000"/>
                        </a:lnSpc>
                        <a:spcBef>
                          <a:spcPts val="0"/>
                        </a:spcBef>
                        <a:spcAft>
                          <a:spcPts val="0"/>
                        </a:spcAft>
                        <a:buNone/>
                      </a:pPr>
                      <a:r>
                        <a:rPr lang="fr-FR" sz="1800" b="0" i="0" u="none" strike="noStrike" kern="1200" noProof="0">
                          <a:solidFill>
                            <a:schemeClr val="dk1"/>
                          </a:solidFill>
                          <a:latin typeface="Calibri"/>
                        </a:rPr>
                        <a:t>[…] </a:t>
                      </a:r>
                      <a:r>
                        <a:rPr lang="fr-FR" sz="1800" b="0" i="0" u="none" strike="noStrike" kern="1200" noProof="0" err="1">
                          <a:solidFill>
                            <a:schemeClr val="dk1"/>
                          </a:solidFill>
                          <a:latin typeface="Calibri"/>
                        </a:rPr>
                        <a:t>consists</a:t>
                      </a:r>
                      <a:r>
                        <a:rPr lang="fr-FR" sz="1800" b="0" i="0" u="none" strike="noStrike" kern="1200" noProof="0">
                          <a:solidFill>
                            <a:schemeClr val="dk1"/>
                          </a:solidFill>
                          <a:latin typeface="Calibri"/>
                        </a:rPr>
                        <a:t> of </a:t>
                      </a:r>
                      <a:r>
                        <a:rPr lang="fr-FR" sz="1800" b="0" i="0" u="none" strike="noStrike" kern="1200" noProof="0" err="1">
                          <a:solidFill>
                            <a:schemeClr val="dk1"/>
                          </a:solidFill>
                          <a:latin typeface="Calibri"/>
                        </a:rPr>
                        <a:t>both</a:t>
                      </a:r>
                      <a:r>
                        <a:rPr lang="fr-FR" sz="1800" b="0" i="0" u="none" strike="noStrike" kern="1200" noProof="0">
                          <a:solidFill>
                            <a:schemeClr val="dk1"/>
                          </a:solidFill>
                          <a:latin typeface="Calibri"/>
                        </a:rPr>
                        <a:t> face-to-face participants </a:t>
                      </a:r>
                      <a:r>
                        <a:rPr lang="fr-FR" sz="1800" b="0" i="0" u="none" strike="noStrike" kern="1200" noProof="0" err="1">
                          <a:solidFill>
                            <a:schemeClr val="dk1"/>
                          </a:solidFill>
                          <a:latin typeface="Calibri"/>
                        </a:rPr>
                        <a:t>who</a:t>
                      </a:r>
                      <a:r>
                        <a:rPr lang="fr-FR" sz="1800" b="0" i="0" u="none" strike="noStrike" kern="1200" noProof="0">
                          <a:solidFill>
                            <a:schemeClr val="dk1"/>
                          </a:solidFill>
                          <a:latin typeface="Calibri"/>
                        </a:rPr>
                        <a:t> are </a:t>
                      </a:r>
                      <a:r>
                        <a:rPr lang="fr-FR" sz="1800" b="0" i="0" u="none" strike="noStrike" kern="1200" noProof="0" err="1">
                          <a:solidFill>
                            <a:schemeClr val="dk1"/>
                          </a:solidFill>
                          <a:latin typeface="Calibri"/>
                        </a:rPr>
                        <a:t>physically</a:t>
                      </a:r>
                      <a:r>
                        <a:rPr lang="fr-FR" sz="1800" b="0" i="0" u="none" strike="noStrike" kern="1200" noProof="0">
                          <a:solidFill>
                            <a:schemeClr val="dk1"/>
                          </a:solidFill>
                          <a:latin typeface="Calibri"/>
                        </a:rPr>
                        <a:t> </a:t>
                      </a:r>
                      <a:r>
                        <a:rPr lang="fr-FR" sz="1800" b="0" i="0" u="none" strike="noStrike" kern="1200" noProof="0" err="1">
                          <a:solidFill>
                            <a:schemeClr val="dk1"/>
                          </a:solidFill>
                          <a:latin typeface="Calibri"/>
                        </a:rPr>
                        <a:t>present</a:t>
                      </a:r>
                      <a:r>
                        <a:rPr lang="fr-FR" sz="1800" b="0" i="0" u="none" strike="noStrike" kern="1200" noProof="0">
                          <a:solidFill>
                            <a:schemeClr val="dk1"/>
                          </a:solidFill>
                          <a:latin typeface="Calibri"/>
                        </a:rPr>
                        <a:t> in the </a:t>
                      </a:r>
                      <a:r>
                        <a:rPr lang="fr-FR" sz="1800" b="0" i="0" u="none" strike="noStrike" kern="1200" noProof="0" err="1">
                          <a:solidFill>
                            <a:schemeClr val="dk1"/>
                          </a:solidFill>
                          <a:latin typeface="Calibri"/>
                        </a:rPr>
                        <a:t>learning</a:t>
                      </a:r>
                      <a:r>
                        <a:rPr lang="fr-FR" sz="1800" b="0" i="0" u="none" strike="noStrike" kern="1200" noProof="0">
                          <a:solidFill>
                            <a:schemeClr val="dk1"/>
                          </a:solidFill>
                          <a:latin typeface="Calibri"/>
                        </a:rPr>
                        <a:t> </a:t>
                      </a:r>
                      <a:r>
                        <a:rPr lang="fr-FR" sz="1800" b="0" i="0" u="none" strike="noStrike" kern="1200" noProof="0" err="1">
                          <a:solidFill>
                            <a:schemeClr val="dk1"/>
                          </a:solidFill>
                          <a:latin typeface="Calibri"/>
                        </a:rPr>
                        <a:t>environment</a:t>
                      </a:r>
                      <a:r>
                        <a:rPr lang="fr-FR" sz="1800" b="0" i="0" u="none" strike="noStrike" kern="1200" noProof="0">
                          <a:solidFill>
                            <a:schemeClr val="dk1"/>
                          </a:solidFill>
                          <a:latin typeface="Calibri"/>
                        </a:rPr>
                        <a:t> and </a:t>
                      </a:r>
                      <a:r>
                        <a:rPr lang="fr-FR" sz="1800" b="0" i="0" u="none" strike="noStrike" kern="1200" noProof="0" err="1">
                          <a:solidFill>
                            <a:schemeClr val="dk1"/>
                          </a:solidFill>
                          <a:latin typeface="Calibri"/>
                        </a:rPr>
                        <a:t>remote</a:t>
                      </a:r>
                      <a:r>
                        <a:rPr lang="fr-FR" sz="1800" b="0" i="0" u="none" strike="noStrike" kern="1200" noProof="0">
                          <a:solidFill>
                            <a:schemeClr val="dk1"/>
                          </a:solidFill>
                          <a:latin typeface="Calibri"/>
                        </a:rPr>
                        <a:t> participants </a:t>
                      </a:r>
                      <a:r>
                        <a:rPr lang="fr-FR" sz="1800" b="0" i="0" u="none" strike="noStrike" kern="1200" noProof="0" err="1">
                          <a:solidFill>
                            <a:schemeClr val="dk1"/>
                          </a:solidFill>
                          <a:latin typeface="Calibri"/>
                        </a:rPr>
                        <a:t>who</a:t>
                      </a:r>
                      <a:r>
                        <a:rPr lang="fr-FR" sz="1800" b="0" i="0" u="none" strike="noStrike" kern="1200" noProof="0">
                          <a:solidFill>
                            <a:schemeClr val="dk1"/>
                          </a:solidFill>
                          <a:latin typeface="Calibri"/>
                        </a:rPr>
                        <a:t> enter the </a:t>
                      </a:r>
                      <a:r>
                        <a:rPr lang="fr-FR" sz="1800" b="0" i="0" u="none" strike="noStrike" kern="1200" noProof="0" err="1">
                          <a:solidFill>
                            <a:schemeClr val="dk1"/>
                          </a:solidFill>
                          <a:latin typeface="Calibri"/>
                        </a:rPr>
                        <a:t>physical</a:t>
                      </a:r>
                      <a:r>
                        <a:rPr lang="fr-FR" sz="1800" b="0" i="0" u="none" strike="noStrike" kern="1200" noProof="0">
                          <a:solidFill>
                            <a:schemeClr val="dk1"/>
                          </a:solidFill>
                          <a:latin typeface="Calibri"/>
                        </a:rPr>
                        <a:t> </a:t>
                      </a:r>
                      <a:r>
                        <a:rPr lang="fr-FR" sz="1800" b="0" i="0" u="none" strike="noStrike" kern="1200" noProof="0" err="1">
                          <a:solidFill>
                            <a:schemeClr val="dk1"/>
                          </a:solidFill>
                          <a:latin typeface="Calibri"/>
                        </a:rPr>
                        <a:t>environment</a:t>
                      </a:r>
                      <a:r>
                        <a:rPr lang="fr-FR" sz="1800" b="0" i="0" u="none" strike="noStrike" kern="1200" noProof="0">
                          <a:solidFill>
                            <a:schemeClr val="dk1"/>
                          </a:solidFill>
                          <a:latin typeface="Calibri"/>
                        </a:rPr>
                        <a:t> via digital technologies </a:t>
                      </a:r>
                      <a:r>
                        <a:rPr lang="fr-FR" sz="1800" b="0" i="0" u="none" strike="noStrike" kern="1200" noProof="0" err="1">
                          <a:solidFill>
                            <a:schemeClr val="dk1"/>
                          </a:solidFill>
                          <a:latin typeface="Calibri"/>
                        </a:rPr>
                        <a:t>such</a:t>
                      </a:r>
                      <a:r>
                        <a:rPr lang="fr-FR" sz="1800" b="0" i="0" u="none" strike="noStrike" kern="1200" noProof="0">
                          <a:solidFill>
                            <a:schemeClr val="dk1"/>
                          </a:solidFill>
                          <a:latin typeface="Calibri"/>
                        </a:rPr>
                        <a:t> as </a:t>
                      </a:r>
                      <a:r>
                        <a:rPr lang="fr-FR" sz="1800" b="0" i="0" u="none" strike="noStrike" kern="1200" noProof="0" err="1">
                          <a:solidFill>
                            <a:schemeClr val="dk1"/>
                          </a:solidFill>
                          <a:latin typeface="Calibri"/>
                        </a:rPr>
                        <a:t>videoconferencing</a:t>
                      </a:r>
                      <a:r>
                        <a:rPr lang="fr-FR" sz="1800" b="0" i="0" u="none" strike="noStrike" kern="1200" noProof="0">
                          <a:solidFill>
                            <a:schemeClr val="dk1"/>
                          </a:solidFill>
                          <a:latin typeface="Calibri"/>
                        </a:rPr>
                        <a:t> </a:t>
                      </a:r>
                      <a:r>
                        <a:rPr lang="fr-FR" sz="1800" b="0" i="0" u="none" strike="noStrike" kern="1200" noProof="0" err="1">
                          <a:solidFill>
                            <a:schemeClr val="dk1"/>
                          </a:solidFill>
                          <a:latin typeface="Calibri"/>
                        </a:rPr>
                        <a:t>tools</a:t>
                      </a:r>
                      <a:r>
                        <a:rPr lang="fr-FR" sz="1800" b="0" i="0" u="none" strike="noStrike" kern="1200" noProof="0">
                          <a:solidFill>
                            <a:schemeClr val="dk1"/>
                          </a:solidFill>
                          <a:latin typeface="Calibri"/>
                        </a:rPr>
                        <a:t> and robots. </a:t>
                      </a:r>
                      <a:endParaRPr lang="fr-FR"/>
                    </a:p>
                  </a:txBody>
                  <a:tcPr/>
                </a:tc>
                <a:tc>
                  <a:txBody>
                    <a:bodyPr/>
                    <a:lstStyle/>
                    <a:p>
                      <a:pPr algn="ctr"/>
                      <a:r>
                        <a:rPr lang="fr-FR"/>
                        <a:t>Moyenne</a:t>
                      </a:r>
                    </a:p>
                  </a:txBody>
                  <a:tcPr anchor="ctr"/>
                </a:tc>
                <a:extLst>
                  <a:ext uri="{0D108BD9-81ED-4DB2-BD59-A6C34878D82A}">
                    <a16:rowId xmlns:a16="http://schemas.microsoft.com/office/drawing/2014/main" val="3342412012"/>
                  </a:ext>
                </a:extLst>
              </a:tr>
            </a:tbl>
          </a:graphicData>
        </a:graphic>
      </p:graphicFrame>
    </p:spTree>
    <p:extLst>
      <p:ext uri="{BB962C8B-B14F-4D97-AF65-F5344CB8AC3E}">
        <p14:creationId xmlns:p14="http://schemas.microsoft.com/office/powerpoint/2010/main" val="1926515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A4486B31-07AD-4083-8CF4-CD425D7A1F47}"/>
              </a:ext>
            </a:extLst>
          </p:cNvPr>
          <p:cNvSpPr>
            <a:spLocks noGrp="1"/>
          </p:cNvSpPr>
          <p:nvPr>
            <p:ph type="title"/>
          </p:nvPr>
        </p:nvSpPr>
        <p:spPr>
          <a:xfrm>
            <a:off x="643467" y="321734"/>
            <a:ext cx="10905066" cy="1135737"/>
          </a:xfrm>
        </p:spPr>
        <p:txBody>
          <a:bodyPr>
            <a:normAutofit/>
          </a:bodyPr>
          <a:lstStyle/>
          <a:p>
            <a:r>
              <a:rPr lang="fr-CA" sz="3600">
                <a:cs typeface="Calibri Light"/>
              </a:rPr>
              <a:t>Méthodologie</a:t>
            </a:r>
            <a:endParaRPr lang="fr-CA" sz="3600"/>
          </a:p>
        </p:txBody>
      </p:sp>
      <p:sp>
        <p:nvSpPr>
          <p:cNvPr id="3" name="Espace réservé du contenu 2">
            <a:extLst>
              <a:ext uri="{FF2B5EF4-FFF2-40B4-BE49-F238E27FC236}">
                <a16:creationId xmlns:a16="http://schemas.microsoft.com/office/drawing/2014/main" id="{4EF39787-3A6D-41A6-9441-7758E09BDF5B}"/>
              </a:ext>
            </a:extLst>
          </p:cNvPr>
          <p:cNvSpPr>
            <a:spLocks noGrp="1"/>
          </p:cNvSpPr>
          <p:nvPr>
            <p:ph idx="1"/>
          </p:nvPr>
        </p:nvSpPr>
        <p:spPr>
          <a:xfrm>
            <a:off x="643467" y="1782981"/>
            <a:ext cx="10905066" cy="4393982"/>
          </a:xfrm>
        </p:spPr>
        <p:txBody>
          <a:bodyPr vert="horz" lIns="91440" tIns="45720" rIns="91440" bIns="45720" rtlCol="0">
            <a:normAutofit/>
          </a:bodyPr>
          <a:lstStyle/>
          <a:p>
            <a:r>
              <a:rPr lang="fr-CA" sz="2000">
                <a:cs typeface="Calibri"/>
              </a:rPr>
              <a:t>Nous avons utilisé une combinaison de la méthode EPPI pour la systématicité et PRISMA pour la représentation graphique.</a:t>
            </a:r>
          </a:p>
          <a:p>
            <a:r>
              <a:rPr lang="fr-CA" sz="2000">
                <a:cs typeface="Calibri"/>
              </a:rPr>
              <a:t>Peu importe la méthode employée, toute recension systématique comporte les éléments suivants:</a:t>
            </a:r>
          </a:p>
          <a:p>
            <a:pPr lvl="1"/>
            <a:r>
              <a:rPr lang="fr-CA" sz="2000">
                <a:cs typeface="Calibri"/>
              </a:rPr>
              <a:t>Une question de recherche originale</a:t>
            </a:r>
          </a:p>
          <a:p>
            <a:pPr lvl="1"/>
            <a:r>
              <a:rPr lang="fr-CA" sz="2000">
                <a:cs typeface="Calibri"/>
              </a:rPr>
              <a:t>Une stratégie de recherche cohérente avec la question</a:t>
            </a:r>
          </a:p>
          <a:p>
            <a:pPr lvl="2"/>
            <a:r>
              <a:rPr lang="fr-CA">
                <a:cs typeface="Calibri"/>
              </a:rPr>
              <a:t>(choix des bases de données, critères d'inclusion et d'exclusion, etc.)</a:t>
            </a:r>
          </a:p>
          <a:p>
            <a:pPr lvl="1"/>
            <a:r>
              <a:rPr lang="fr-CA" sz="2000">
                <a:cs typeface="Calibri"/>
              </a:rPr>
              <a:t>Une première réduction du corpus </a:t>
            </a:r>
          </a:p>
          <a:p>
            <a:pPr lvl="2"/>
            <a:r>
              <a:rPr lang="fr-CA">
                <a:cs typeface="Calibri"/>
              </a:rPr>
              <a:t>(élimination des doublons et des textes non-pertinents sur la base du titre et du résumé)</a:t>
            </a:r>
          </a:p>
          <a:p>
            <a:pPr lvl="1"/>
            <a:r>
              <a:rPr lang="fr-CA" sz="2000">
                <a:cs typeface="Calibri"/>
              </a:rPr>
              <a:t>Une deuxième réducation du corpus</a:t>
            </a:r>
          </a:p>
          <a:p>
            <a:pPr lvl="2"/>
            <a:r>
              <a:rPr lang="fr-CA">
                <a:cs typeface="Calibri"/>
              </a:rPr>
              <a:t>(élimination des textes non-pertinents sur la base du texte complet)</a:t>
            </a:r>
          </a:p>
          <a:p>
            <a:pPr lvl="1"/>
            <a:endParaRPr lang="fr-CA" sz="2000">
              <a:cs typeface="Calibri"/>
            </a:endParaRPr>
          </a:p>
          <a:p>
            <a:pPr lvl="1"/>
            <a:endParaRPr lang="fr-CA" sz="2000">
              <a:cs typeface="Calibri"/>
            </a:endParaRPr>
          </a:p>
          <a:p>
            <a:pPr lvl="1"/>
            <a:endParaRPr lang="fr-CA" sz="2000">
              <a:cs typeface="Calibri"/>
            </a:endParaRPr>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51152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28B54687-58B6-409F-BD1C-442E86598A9E}"/>
              </a:ext>
            </a:extLst>
          </p:cNvPr>
          <p:cNvSpPr>
            <a:spLocks noGrp="1"/>
          </p:cNvSpPr>
          <p:nvPr>
            <p:ph type="title"/>
          </p:nvPr>
        </p:nvSpPr>
        <p:spPr>
          <a:xfrm>
            <a:off x="586478" y="1683756"/>
            <a:ext cx="3115265" cy="2396359"/>
          </a:xfrm>
        </p:spPr>
        <p:txBody>
          <a:bodyPr anchor="b">
            <a:normAutofit/>
          </a:bodyPr>
          <a:lstStyle/>
          <a:p>
            <a:pPr algn="r"/>
            <a:r>
              <a:rPr lang="fr-FR" sz="4000">
                <a:solidFill>
                  <a:srgbClr val="FFFFFF"/>
                </a:solidFill>
                <a:cs typeface="Calibri Light"/>
              </a:rPr>
              <a:t>Recension systématique : avantages et limites</a:t>
            </a:r>
            <a:endParaRPr lang="fr-FR" sz="4000">
              <a:solidFill>
                <a:srgbClr val="FFFFFF"/>
              </a:solidFill>
            </a:endParaRPr>
          </a:p>
        </p:txBody>
      </p:sp>
      <p:graphicFrame>
        <p:nvGraphicFramePr>
          <p:cNvPr id="5" name="Espace réservé du contenu 2">
            <a:extLst>
              <a:ext uri="{FF2B5EF4-FFF2-40B4-BE49-F238E27FC236}">
                <a16:creationId xmlns:a16="http://schemas.microsoft.com/office/drawing/2014/main" id="{04BB59E7-FCF1-451B-AD80-8A70B3EA4E8C}"/>
              </a:ext>
            </a:extLst>
          </p:cNvPr>
          <p:cNvGraphicFramePr>
            <a:graphicFrameLocks noGrp="1"/>
          </p:cNvGraphicFramePr>
          <p:nvPr>
            <p:ph idx="1"/>
            <p:extLst>
              <p:ext uri="{D42A27DB-BD31-4B8C-83A1-F6EECF244321}">
                <p14:modId xmlns:p14="http://schemas.microsoft.com/office/powerpoint/2010/main" val="1902839023"/>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5892654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21</Slides>
  <Notes>17</Notes>
  <HiddenSlides>0</HiddenSlide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Thème Office</vt:lpstr>
      <vt:lpstr>La comodalité comme mode de formation : de quoi parle-t-on? </vt:lpstr>
      <vt:lpstr>Plan </vt:lpstr>
      <vt:lpstr>Contexte</vt:lpstr>
      <vt:lpstr>Objectifs</vt:lpstr>
      <vt:lpstr>Cadre théorique</vt:lpstr>
      <vt:lpstr>Classification des définitions </vt:lpstr>
      <vt:lpstr>Flexibilité de participation aux rencontres synchrones</vt:lpstr>
      <vt:lpstr>Méthodologie</vt:lpstr>
      <vt:lpstr>Recension systématique : avantages et limites</vt:lpstr>
      <vt:lpstr>Portrait de notre recension systématique</vt:lpstr>
      <vt:lpstr>Résultats préliminaires: Analyse</vt:lpstr>
      <vt:lpstr>Résultats préliminaires: Analyse</vt:lpstr>
      <vt:lpstr>Quelques constats intéressants  pour lancer la discussion</vt:lpstr>
      <vt:lpstr>Quelques constats, suite</vt:lpstr>
      <vt:lpstr>Quelques constats, suite</vt:lpstr>
      <vt:lpstr>Quelques constats, suite</vt:lpstr>
      <vt:lpstr>Quelques constats, suite</vt:lpstr>
      <vt:lpstr>Pour conclure</vt:lpstr>
      <vt:lpstr>Remerciements</vt:lpstr>
      <vt:lpstr>Références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
  <cp:revision>2</cp:revision>
  <dcterms:created xsi:type="dcterms:W3CDTF">2021-11-03T05:09:24Z</dcterms:created>
  <dcterms:modified xsi:type="dcterms:W3CDTF">2021-11-19T16:11:01Z</dcterms:modified>
</cp:coreProperties>
</file>