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notesSlides/notesSlide1.xml" ContentType="application/vnd.openxmlformats-officedocument.presentationml.notesSlide+xml"/>
  <Override PartName="/ppt/slideLayouts/slideLayout58.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6" r:id="rId1"/>
    <p:sldMasterId id="2147483919" r:id="rId2"/>
    <p:sldMasterId id="2147483955" r:id="rId3"/>
    <p:sldMasterId id="2147484015" r:id="rId4"/>
    <p:sldMasterId id="2147484069" r:id="rId5"/>
  </p:sldMasterIdLst>
  <p:notesMasterIdLst>
    <p:notesMasterId r:id="rId20"/>
  </p:notesMasterIdLst>
  <p:sldIdLst>
    <p:sldId id="263" r:id="rId6"/>
    <p:sldId id="262" r:id="rId7"/>
    <p:sldId id="264" r:id="rId8"/>
    <p:sldId id="268" r:id="rId9"/>
    <p:sldId id="265" r:id="rId10"/>
    <p:sldId id="261" r:id="rId11"/>
    <p:sldId id="260" r:id="rId12"/>
    <p:sldId id="270" r:id="rId13"/>
    <p:sldId id="286" r:id="rId14"/>
    <p:sldId id="271" r:id="rId15"/>
    <p:sldId id="273" r:id="rId16"/>
    <p:sldId id="274" r:id="rId17"/>
    <p:sldId id="275" r:id="rId18"/>
    <p:sldId id="284" r:id="rId1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4B57D6BF-0021-4E79-B34E-F278CDDCBA87}">
          <p14:sldIdLst>
            <p14:sldId id="263"/>
          </p14:sldIdLst>
        </p14:section>
        <p14:section name="Section sans titre" id="{6DE1E558-D488-429A-B059-6B2E8AB1B5DE}">
          <p14:sldIdLst>
            <p14:sldId id="262"/>
          </p14:sldIdLst>
        </p14:section>
        <p14:section name="Section sans titre" id="{2E0D747F-9DB4-4532-B3C7-5B5992D4352D}">
          <p14:sldIdLst>
            <p14:sldId id="264"/>
          </p14:sldIdLst>
        </p14:section>
        <p14:section name="Section sans titre" id="{C3AEE0BE-CDB4-40B1-9D6B-B8E01C0CCA6F}">
          <p14:sldIdLst>
            <p14:sldId id="268"/>
            <p14:sldId id="265"/>
            <p14:sldId id="261"/>
          </p14:sldIdLst>
        </p14:section>
        <p14:section name="Section sans titre" id="{CA8ADCA7-CB46-4341-AB92-3E6EEF5AF6E4}">
          <p14:sldIdLst>
            <p14:sldId id="260"/>
            <p14:sldId id="270"/>
            <p14:sldId id="286"/>
          </p14:sldIdLst>
        </p14:section>
        <p14:section name="Section sans titre" id="{5F7962ED-9237-4537-9BD5-533B887FD8EA}">
          <p14:sldIdLst>
            <p14:sldId id="271"/>
            <p14:sldId id="273"/>
          </p14:sldIdLst>
        </p14:section>
        <p14:section name="Section sans titre" id="{7D58BF4C-FCDA-4E9F-9C45-193BCAAA2370}">
          <p14:sldIdLst>
            <p14:sldId id="274"/>
            <p14:sldId id="275"/>
            <p14:sldId id="284"/>
          </p14:sldIdLst>
        </p14:section>
        <p14:section name="Section sans titre" id="{AF87B448-20AB-4D62-8204-3EA8439C42AF}">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3F2"/>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33" autoAdjust="0"/>
    <p:restoredTop sz="94660"/>
  </p:normalViewPr>
  <p:slideViewPr>
    <p:cSldViewPr>
      <p:cViewPr varScale="1">
        <p:scale>
          <a:sx n="85" d="100"/>
          <a:sy n="85" d="100"/>
        </p:scale>
        <p:origin x="828"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customXml" Target="../customXml/item2.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95E436-D67B-430F-8377-006A5649B72F}" type="datetimeFigureOut">
              <a:rPr lang="fr-FR" smtClean="0"/>
              <a:t>09/11/2023</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27F0ED-482E-4838-A6C9-8FB913C95FC6}" type="slidenum">
              <a:rPr lang="fr-FR" smtClean="0"/>
              <a:t>‹N°›</a:t>
            </a:fld>
            <a:endParaRPr lang="fr-FR"/>
          </a:p>
        </p:txBody>
      </p:sp>
    </p:spTree>
    <p:extLst>
      <p:ext uri="{BB962C8B-B14F-4D97-AF65-F5344CB8AC3E}">
        <p14:creationId xmlns:p14="http://schemas.microsoft.com/office/powerpoint/2010/main" val="2754768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E79544C-B360-4301-A54E-7FE314EDB60F}" type="slidenum">
              <a:rPr lang="fr-FR" smtClean="0"/>
              <a:t>1</a:t>
            </a:fld>
            <a:endParaRPr lang="fr-FR"/>
          </a:p>
        </p:txBody>
      </p:sp>
    </p:spTree>
    <p:extLst>
      <p:ext uri="{BB962C8B-B14F-4D97-AF65-F5344CB8AC3E}">
        <p14:creationId xmlns:p14="http://schemas.microsoft.com/office/powerpoint/2010/main" val="2728285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fr-FR"/>
              <a:t>Modifiez le style du titre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a:off x="6065417" y="5054602"/>
            <a:ext cx="673276" cy="279400"/>
          </a:xfrm>
        </p:spPr>
        <p:txBody>
          <a:bodyPr/>
          <a:lstStyle/>
          <a:p>
            <a:fld id="{AA309A6D-C09C-4548-B29A-6CF363A7E532}" type="datetimeFigureOut">
              <a:rPr lang="fr-FR" smtClean="0"/>
              <a:t>09/11/2023</a:t>
            </a:fld>
            <a:endParaRPr lang="fr-BE"/>
          </a:p>
        </p:txBody>
      </p:sp>
      <p:sp>
        <p:nvSpPr>
          <p:cNvPr id="5" name="Footer Placeholder 4"/>
          <p:cNvSpPr>
            <a:spLocks noGrp="1"/>
          </p:cNvSpPr>
          <p:nvPr>
            <p:ph type="ftr" sz="quarter" idx="11"/>
          </p:nvPr>
        </p:nvSpPr>
        <p:spPr>
          <a:xfrm>
            <a:off x="1921934" y="5054602"/>
            <a:ext cx="4064860" cy="279400"/>
          </a:xfrm>
        </p:spPr>
        <p:txBody>
          <a:bodyPr/>
          <a:lstStyle/>
          <a:p>
            <a:endParaRPr lang="fr-BE"/>
          </a:p>
        </p:txBody>
      </p:sp>
      <p:sp>
        <p:nvSpPr>
          <p:cNvPr id="6" name="Slide Number Placeholder 5"/>
          <p:cNvSpPr>
            <a:spLocks noGrp="1"/>
          </p:cNvSpPr>
          <p:nvPr>
            <p:ph type="sldNum" sz="quarter" idx="12"/>
          </p:nvPr>
        </p:nvSpPr>
        <p:spPr>
          <a:xfrm>
            <a:off x="6817317" y="5054602"/>
            <a:ext cx="413483" cy="279400"/>
          </a:xfrm>
        </p:spPr>
        <p:txBody>
          <a:bodyPr/>
          <a:lstStyle/>
          <a:p>
            <a:fld id="{CF4668DC-857F-487D-BFFA-8C0CA5037977}" type="slidenum">
              <a:rPr lang="fr-BE" smtClean="0"/>
              <a:t>‹N°›</a:t>
            </a:fld>
            <a:endParaRPr lang="fr-BE"/>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987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AA309A6D-C09C-4548-B29A-6CF363A7E532}" type="datetimeFigureOut">
              <a:rPr lang="fr-FR" smtClean="0"/>
              <a:t>09/11/2023</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1869231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fr-FR"/>
              <a:t>Modifiez le style du titre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AA309A6D-C09C-4548-B29A-6CF363A7E532}" type="datetimeFigureOut">
              <a:rPr lang="fr-FR" smtClean="0"/>
              <a:t>09/11/2023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7424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Modifiez les styles du texte du masque</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AA309A6D-C09C-4548-B29A-6CF363A7E532}" type="datetimeFigureOut">
              <a:rPr lang="fr-FR" smtClean="0"/>
              <a:t>09/11/2023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9168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fr-FR"/>
              <a:t>Modifiez le style du titre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AA309A6D-C09C-4548-B29A-6CF363A7E532}" type="datetimeFigureOut">
              <a:rPr lang="fr-FR" smtClean="0"/>
              <a:t>09/11/2023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1077242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fr-FR"/>
              <a:t>Modifiez le style du titre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AA309A6D-C09C-4548-B29A-6CF363A7E532}" type="datetimeFigureOut">
              <a:rPr lang="fr-FR" smtClean="0"/>
              <a:t>09/11/2023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5268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fr-FR"/>
              <a:t>Modifiez le style du titre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AA309A6D-C09C-4548-B29A-6CF363A7E532}" type="datetimeFigureOut">
              <a:rPr lang="fr-FR" smtClean="0"/>
              <a:t>09/11/2023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6598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A309A6D-C09C-4548-B29A-6CF363A7E532}" type="datetimeFigureOut">
              <a:rPr lang="fr-FR" smtClean="0"/>
              <a:t>09/11/2023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9388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A309A6D-C09C-4548-B29A-6CF363A7E532}" type="datetimeFigureOut">
              <a:rPr lang="fr-FR" smtClean="0"/>
              <a:t>09/11/2023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24426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fr-FR"/>
              <a:t>Modifiez le style du titre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AA309A6D-C09C-4548-B29A-6CF363A7E532}" type="datetimeFigureOut">
              <a:rPr lang="fr-FR" smtClean="0"/>
              <a:t>09/11/2023</a:t>
            </a:fld>
            <a:endParaRPr lang="fr-BE"/>
          </a:p>
        </p:txBody>
      </p:sp>
      <p:sp>
        <p:nvSpPr>
          <p:cNvPr id="5" name="Footer Placeholder 4"/>
          <p:cNvSpPr>
            <a:spLocks noGrp="1"/>
          </p:cNvSpPr>
          <p:nvPr>
            <p:ph type="ftr" sz="quarter" idx="11"/>
          </p:nvPr>
        </p:nvSpPr>
        <p:spPr>
          <a:xfrm>
            <a:off x="3623733" y="6117336"/>
            <a:ext cx="3609438" cy="365125"/>
          </a:xfrm>
        </p:spPr>
        <p:txBody>
          <a:bodyPr/>
          <a:lstStyle/>
          <a:p>
            <a:endParaRPr lang="fr-BE"/>
          </a:p>
        </p:txBody>
      </p:sp>
      <p:sp>
        <p:nvSpPr>
          <p:cNvPr id="6" name="Slide Number Placeholder 5"/>
          <p:cNvSpPr>
            <a:spLocks noGrp="1"/>
          </p:cNvSpPr>
          <p:nvPr>
            <p:ph type="sldNum" sz="quarter" idx="12"/>
          </p:nvPr>
        </p:nvSpPr>
        <p:spPr>
          <a:xfrm>
            <a:off x="8275320" y="6117336"/>
            <a:ext cx="411480" cy="365125"/>
          </a:xfrm>
        </p:spPr>
        <p:txBody>
          <a:bodyPr/>
          <a:lstStyle/>
          <a:p>
            <a:fld id="{CF4668DC-857F-487D-BFFA-8C0CA5037977}" type="slidenum">
              <a:rPr lang="fr-BE" smtClean="0"/>
              <a:t>‹N°›</a:t>
            </a:fld>
            <a:endParaRPr lang="fr-BE"/>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Tree>
    <p:extLst>
      <p:ext uri="{BB962C8B-B14F-4D97-AF65-F5344CB8AC3E}">
        <p14:creationId xmlns:p14="http://schemas.microsoft.com/office/powerpoint/2010/main" val="21108332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fr-FR"/>
              <a:t>Modifiez le style du titre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7344329" y="6108173"/>
            <a:ext cx="857473" cy="365125"/>
          </a:xfrm>
        </p:spPr>
        <p:txBody>
          <a:bodyPr/>
          <a:lstStyle/>
          <a:p>
            <a:fld id="{AA309A6D-C09C-4548-B29A-6CF363A7E532}" type="datetimeFigureOut">
              <a:rPr lang="fr-FR" smtClean="0"/>
              <a:t>09/11/2023</a:t>
            </a:fld>
            <a:endParaRPr lang="fr-BE"/>
          </a:p>
        </p:txBody>
      </p:sp>
      <p:sp>
        <p:nvSpPr>
          <p:cNvPr id="5" name="Footer Placeholder 4"/>
          <p:cNvSpPr>
            <a:spLocks noGrp="1"/>
          </p:cNvSpPr>
          <p:nvPr>
            <p:ph type="ftr" sz="quarter" idx="11"/>
          </p:nvPr>
        </p:nvSpPr>
        <p:spPr>
          <a:xfrm>
            <a:off x="1972647" y="6108173"/>
            <a:ext cx="5314517" cy="365125"/>
          </a:xfrm>
        </p:spPr>
        <p:txBody>
          <a:bodyPr/>
          <a:lstStyle/>
          <a:p>
            <a:endParaRPr lang="fr-BE"/>
          </a:p>
        </p:txBody>
      </p:sp>
      <p:sp>
        <p:nvSpPr>
          <p:cNvPr id="6" name="Slide Number Placeholder 5"/>
          <p:cNvSpPr>
            <a:spLocks noGrp="1"/>
          </p:cNvSpPr>
          <p:nvPr>
            <p:ph type="sldNum" sz="quarter" idx="12"/>
          </p:nvPr>
        </p:nvSpPr>
        <p:spPr>
          <a:xfrm>
            <a:off x="8258967" y="6108173"/>
            <a:ext cx="427833" cy="365125"/>
          </a:xfr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85567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A309A6D-C09C-4548-B29A-6CF363A7E532}" type="datetimeFigureOut">
              <a:rPr lang="fr-FR" smtClean="0"/>
              <a:t>09/11/2023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877738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AA309A6D-C09C-4548-B29A-6CF363A7E532}" type="datetimeFigureOut">
              <a:rPr lang="fr-FR" smtClean="0"/>
              <a:t>09/11/2023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a:xfrm>
            <a:off x="8273317" y="6116070"/>
            <a:ext cx="413483" cy="365125"/>
          </a:xfr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3847581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fr-FR"/>
              <a:t>Modifiez le style du titre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AA309A6D-C09C-4548-B29A-6CF363A7E532}" type="datetimeFigureOut">
              <a:rPr lang="fr-FR" smtClean="0"/>
              <a:t>09/11/2023</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941562601"/>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AA309A6D-C09C-4548-B29A-6CF363A7E532}" type="datetimeFigureOut">
              <a:rPr lang="fr-FR" smtClean="0"/>
              <a:t>09/11/2023</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879958739"/>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AA309A6D-C09C-4548-B29A-6CF363A7E532}" type="datetimeFigureOut">
              <a:rPr lang="fr-FR" smtClean="0"/>
              <a:t>09/11/2023</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4977235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309A6D-C09C-4548-B29A-6CF363A7E532}" type="datetimeFigureOut">
              <a:rPr lang="fr-FR" smtClean="0"/>
              <a:t>09/11/2023</a:t>
            </a:fld>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2848901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fr-FR"/>
              <a:t>Modifiez le style du titre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AA309A6D-C09C-4548-B29A-6CF363A7E532}" type="datetimeFigureOut">
              <a:rPr lang="fr-FR" smtClean="0"/>
              <a:t>09/11/2023</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796524160"/>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fr-FR"/>
              <a:t>Modifiez le style du titre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AA309A6D-C09C-4548-B29A-6CF363A7E532}" type="datetimeFigureOut">
              <a:rPr lang="fr-FR" smtClean="0"/>
              <a:t>09/11/2023</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7720318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AA309A6D-C09C-4548-B29A-6CF363A7E532}" type="datetimeFigureOut">
              <a:rPr lang="fr-FR" smtClean="0"/>
              <a:t>09/11/2023</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38015842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fr-FR"/>
              <a:t>Modifiez le style du titre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AA309A6D-C09C-4548-B29A-6CF363A7E532}" type="datetimeFigureOut">
              <a:rPr lang="fr-FR" smtClean="0"/>
              <a:t>09/11/2023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481781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Modifiez les styles du texte du masque</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AA309A6D-C09C-4548-B29A-6CF363A7E532}" type="datetimeFigureOut">
              <a:rPr lang="fr-FR" smtClean="0"/>
              <a:t>09/11/2023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3019185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AA309A6D-C09C-4548-B29A-6CF363A7E532}" type="datetimeFigureOut">
              <a:rPr lang="fr-FR" smtClean="0"/>
              <a:t>09/11/2023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0289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fr-FR"/>
              <a:t>Modifiez le style du titre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AA309A6D-C09C-4548-B29A-6CF363A7E532}" type="datetimeFigureOut">
              <a:rPr lang="fr-FR" smtClean="0"/>
              <a:t>09/11/2023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18668383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fr-FR"/>
              <a:t>Modifiez les styles du texte du masque</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AA309A6D-C09C-4548-B29A-6CF363A7E532}" type="datetimeFigureOut">
              <a:rPr lang="fr-FR" smtClean="0"/>
              <a:t>09/11/2023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14637232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fr-FR"/>
              <a:t>Modifiez le style du titre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fr-FR"/>
              <a:t>Modifiez les styles du texte du masque</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AA309A6D-C09C-4548-B29A-6CF363A7E532}" type="datetimeFigureOut">
              <a:rPr lang="fr-FR" smtClean="0"/>
              <a:t>09/11/2023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41587337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A309A6D-C09C-4548-B29A-6CF363A7E532}" type="datetimeFigureOut">
              <a:rPr lang="fr-FR" smtClean="0"/>
              <a:t>09/11/2023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167121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A309A6D-C09C-4548-B29A-6CF363A7E532}" type="datetimeFigureOut">
              <a:rPr lang="fr-FR" smtClean="0"/>
              <a:t>09/11/2023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7488449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62"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66" name="Group 65"/>
          <p:cNvGrpSpPr/>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67"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68"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9"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0"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71"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2"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3"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4"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5"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6"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7"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8"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9"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0"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1"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2"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3"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4"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5"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6"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7"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8"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9"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0"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1"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2"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3"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4"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5"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96"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7"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8"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9"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0"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1"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2"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3"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4"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5"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6"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7"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08"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9"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0"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1"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2"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3"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4"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5"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6"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7"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8"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9"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0"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900238" y="1122363"/>
            <a:ext cx="6593681" cy="2387600"/>
          </a:xfrm>
        </p:spPr>
        <p:txBody>
          <a:bodyPr anchor="b">
            <a:normAutofit/>
          </a:bodyPr>
          <a:lstStyle>
            <a:lvl1pPr algn="l">
              <a:defRPr sz="4800"/>
            </a:lvl1pPr>
          </a:lstStyle>
          <a:p>
            <a:r>
              <a:rPr lang="fr-FR"/>
              <a:t>Modifiez le style du titre</a:t>
            </a:r>
            <a:endParaRPr lang="en-US" dirty="0"/>
          </a:p>
        </p:txBody>
      </p:sp>
      <p:sp>
        <p:nvSpPr>
          <p:cNvPr id="3" name="Subtitle 2"/>
          <p:cNvSpPr>
            <a:spLocks noGrp="1"/>
          </p:cNvSpPr>
          <p:nvPr>
            <p:ph type="subTitle" idx="1"/>
          </p:nvPr>
        </p:nvSpPr>
        <p:spPr>
          <a:xfrm>
            <a:off x="1900238" y="3602038"/>
            <a:ext cx="6593681"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a:off x="5801052" y="5410202"/>
            <a:ext cx="2057400" cy="365125"/>
          </a:xfrm>
        </p:spPr>
        <p:txBody>
          <a:bodyPr/>
          <a:lstStyle/>
          <a:p>
            <a:fld id="{AA309A6D-C09C-4548-B29A-6CF363A7E532}" type="datetimeFigureOut">
              <a:rPr lang="fr-FR" smtClean="0"/>
              <a:t>09/11/2023</a:t>
            </a:fld>
            <a:endParaRPr lang="fr-BE"/>
          </a:p>
        </p:txBody>
      </p:sp>
      <p:sp>
        <p:nvSpPr>
          <p:cNvPr id="5" name="Footer Placeholder 4"/>
          <p:cNvSpPr>
            <a:spLocks noGrp="1"/>
          </p:cNvSpPr>
          <p:nvPr>
            <p:ph type="ftr" sz="quarter" idx="11"/>
          </p:nvPr>
        </p:nvSpPr>
        <p:spPr>
          <a:xfrm>
            <a:off x="1900237" y="5410202"/>
            <a:ext cx="3843665" cy="365125"/>
          </a:xfrm>
        </p:spPr>
        <p:txBody>
          <a:bodyPr/>
          <a:lstStyle/>
          <a:p>
            <a:endParaRPr lang="fr-BE"/>
          </a:p>
        </p:txBody>
      </p:sp>
      <p:sp>
        <p:nvSpPr>
          <p:cNvPr id="6" name="Slide Number Placeholder 5"/>
          <p:cNvSpPr>
            <a:spLocks noGrp="1"/>
          </p:cNvSpPr>
          <p:nvPr>
            <p:ph type="sldNum" sz="quarter" idx="12"/>
          </p:nvPr>
        </p:nvSpPr>
        <p:spPr>
          <a:xfrm>
            <a:off x="7915603" y="5410200"/>
            <a:ext cx="578317" cy="365125"/>
          </a:xfr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13753845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47" name="Title 1"/>
          <p:cNvSpPr>
            <a:spLocks noGrp="1"/>
          </p:cNvSpPr>
          <p:nvPr>
            <p:ph type="title"/>
          </p:nvPr>
        </p:nvSpPr>
        <p:spPr>
          <a:xfrm>
            <a:off x="856060" y="618518"/>
            <a:ext cx="7429499" cy="1478570"/>
          </a:xfrm>
        </p:spPr>
        <p:txBody>
          <a:bodyPr/>
          <a:lstStyle/>
          <a:p>
            <a:r>
              <a:rPr lang="fr-FR"/>
              <a:t>Modifiez le style du titre</a:t>
            </a:r>
            <a:endParaRPr lang="en-US" dirty="0"/>
          </a:p>
        </p:txBody>
      </p:sp>
      <p:sp>
        <p:nvSpPr>
          <p:cNvPr id="48" name="Content Placeholder 2"/>
          <p:cNvSpPr>
            <a:spLocks noGrp="1"/>
          </p:cNvSpPr>
          <p:nvPr>
            <p:ph idx="1"/>
          </p:nvPr>
        </p:nvSpPr>
        <p:spPr>
          <a:xfrm>
            <a:off x="856060" y="2249487"/>
            <a:ext cx="7429499" cy="3541714"/>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9" name="Date Placeholder 3"/>
          <p:cNvSpPr>
            <a:spLocks noGrp="1"/>
          </p:cNvSpPr>
          <p:nvPr>
            <p:ph type="dt" sz="half" idx="10"/>
          </p:nvPr>
        </p:nvSpPr>
        <p:spPr>
          <a:xfrm>
            <a:off x="5592691" y="5883277"/>
            <a:ext cx="2057400" cy="365125"/>
          </a:xfrm>
        </p:spPr>
        <p:txBody>
          <a:bodyPr/>
          <a:lstStyle/>
          <a:p>
            <a:fld id="{AA309A6D-C09C-4548-B29A-6CF363A7E532}" type="datetimeFigureOut">
              <a:rPr lang="fr-FR" smtClean="0"/>
              <a:t>09/11/2023</a:t>
            </a:fld>
            <a:endParaRPr lang="fr-BE"/>
          </a:p>
        </p:txBody>
      </p:sp>
      <p:sp>
        <p:nvSpPr>
          <p:cNvPr id="50" name="Footer Placeholder 4"/>
          <p:cNvSpPr>
            <a:spLocks noGrp="1"/>
          </p:cNvSpPr>
          <p:nvPr>
            <p:ph type="ftr" sz="quarter" idx="11"/>
          </p:nvPr>
        </p:nvSpPr>
        <p:spPr>
          <a:xfrm>
            <a:off x="856059" y="5883276"/>
            <a:ext cx="4679482" cy="365125"/>
          </a:xfrm>
        </p:spPr>
        <p:txBody>
          <a:bodyPr/>
          <a:lstStyle/>
          <a:p>
            <a:endParaRPr lang="fr-BE"/>
          </a:p>
        </p:txBody>
      </p:sp>
      <p:sp>
        <p:nvSpPr>
          <p:cNvPr id="51" name="Slide Number Placeholder 5"/>
          <p:cNvSpPr>
            <a:spLocks noGrp="1"/>
          </p:cNvSpPr>
          <p:nvPr>
            <p:ph type="sldNum" sz="quarter" idx="12"/>
          </p:nvPr>
        </p:nvSpPr>
        <p:spPr>
          <a:xfrm>
            <a:off x="7707241" y="5883275"/>
            <a:ext cx="578317" cy="365125"/>
          </a:xfr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9381396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56058" y="1419227"/>
            <a:ext cx="7429500" cy="2852737"/>
          </a:xfrm>
        </p:spPr>
        <p:txBody>
          <a:bodyPr anchor="b">
            <a:normAutofit/>
          </a:bodyPr>
          <a:lstStyle>
            <a:lvl1pPr>
              <a:defRPr sz="3600"/>
            </a:lvl1pPr>
          </a:lstStyle>
          <a:p>
            <a:r>
              <a:rPr lang="fr-FR"/>
              <a:t>Modifiez le style du titre</a:t>
            </a:r>
            <a:endParaRPr lang="en-US" dirty="0"/>
          </a:p>
        </p:txBody>
      </p:sp>
      <p:sp>
        <p:nvSpPr>
          <p:cNvPr id="3" name="Text Placeholder 2"/>
          <p:cNvSpPr>
            <a:spLocks noGrp="1"/>
          </p:cNvSpPr>
          <p:nvPr>
            <p:ph type="body" idx="1"/>
          </p:nvPr>
        </p:nvSpPr>
        <p:spPr>
          <a:xfrm>
            <a:off x="856058" y="4424362"/>
            <a:ext cx="74295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AA309A6D-C09C-4548-B29A-6CF363A7E532}" type="datetimeFigureOut">
              <a:rPr lang="fr-FR" smtClean="0"/>
              <a:t>09/11/2023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4749394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56058" y="2249486"/>
            <a:ext cx="3658792" cy="3541714"/>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1" y="2249486"/>
            <a:ext cx="3656408" cy="3541714"/>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AA309A6D-C09C-4548-B29A-6CF363A7E532}" type="datetimeFigureOut">
              <a:rPr lang="fr-FR" smtClean="0"/>
              <a:t>09/11/2023</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1943571077"/>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56058" y="619127"/>
            <a:ext cx="7429500" cy="1477961"/>
          </a:xfrm>
        </p:spPr>
        <p:txBody>
          <a:bodyPr/>
          <a:lstStyle/>
          <a:p>
            <a:r>
              <a:rPr lang="fr-FR"/>
              <a:t>Modifiez le style du titre</a:t>
            </a:r>
            <a:endParaRPr lang="en-US" dirty="0"/>
          </a:p>
        </p:txBody>
      </p:sp>
      <p:sp>
        <p:nvSpPr>
          <p:cNvPr id="3" name="Text Placeholder 2"/>
          <p:cNvSpPr>
            <a:spLocks noGrp="1"/>
          </p:cNvSpPr>
          <p:nvPr>
            <p:ph type="body" idx="1"/>
          </p:nvPr>
        </p:nvSpPr>
        <p:spPr>
          <a:xfrm>
            <a:off x="1078902" y="2249486"/>
            <a:ext cx="3435949"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856058" y="3073398"/>
            <a:ext cx="3658793" cy="2717801"/>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851992" y="2249485"/>
            <a:ext cx="3433565"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4629150" y="3073398"/>
            <a:ext cx="3656408" cy="2717801"/>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AA309A6D-C09C-4548-B29A-6CF363A7E532}" type="datetimeFigureOut">
              <a:rPr lang="fr-FR" smtClean="0"/>
              <a:t>09/11/2023</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76223008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fr-FR"/>
              <a:t>Modifiez le style du titre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AA309A6D-C09C-4548-B29A-6CF363A7E532}" type="datetimeFigureOut">
              <a:rPr lang="fr-FR" smtClean="0"/>
              <a:t>09/11/2023</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879239908"/>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AA309A6D-C09C-4548-B29A-6CF363A7E532}" type="datetimeFigureOut">
              <a:rPr lang="fr-FR" smtClean="0"/>
              <a:t>09/11/2023</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8652254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309A6D-C09C-4548-B29A-6CF363A7E532}" type="datetimeFigureOut">
              <a:rPr lang="fr-FR" smtClean="0"/>
              <a:t>09/11/2023</a:t>
            </a:fld>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5034622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60029" y="609601"/>
            <a:ext cx="2892028" cy="1639884"/>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67150" y="592666"/>
            <a:ext cx="4418407" cy="5198534"/>
          </a:xfrm>
        </p:spPr>
        <p:txBody>
          <a:bodyPr anchor="ct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60029" y="2249486"/>
            <a:ext cx="2892028"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AA309A6D-C09C-4548-B29A-6CF363A7E532}" type="datetimeFigureOut">
              <a:rPr lang="fr-FR" smtClean="0"/>
              <a:t>09/11/2023</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3606856127"/>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56061" y="609600"/>
            <a:ext cx="3753962" cy="1639886"/>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4832866" y="609600"/>
            <a:ext cx="3452693" cy="5181602"/>
          </a:xfrm>
          <a:prstGeom prst="round2DiagRect">
            <a:avLst>
              <a:gd name="adj1" fmla="val 6074"/>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defRPr lang="en-US" sz="3200"/>
            </a:lvl1pPr>
          </a:lstStyle>
          <a:p>
            <a:pPr marL="0" lvl="0" indent="0">
              <a:buNone/>
            </a:pPr>
            <a:r>
              <a:rPr lang="fr-FR"/>
              <a:t>Cliquez sur l'icône pour ajouter une image</a:t>
            </a:r>
            <a:endParaRPr lang="en-US" dirty="0"/>
          </a:p>
        </p:txBody>
      </p:sp>
      <p:sp>
        <p:nvSpPr>
          <p:cNvPr id="4" name="Text Placeholder 3"/>
          <p:cNvSpPr>
            <a:spLocks noGrp="1"/>
          </p:cNvSpPr>
          <p:nvPr>
            <p:ph type="body" sz="half" idx="2"/>
          </p:nvPr>
        </p:nvSpPr>
        <p:spPr>
          <a:xfrm>
            <a:off x="856059" y="2249486"/>
            <a:ext cx="3753964"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AA309A6D-C09C-4548-B29A-6CF363A7E532}" type="datetimeFigureOut">
              <a:rPr lang="fr-FR" smtClean="0"/>
              <a:t>09/11/2023</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6036987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56058" y="4304665"/>
            <a:ext cx="7434266" cy="819355"/>
          </a:xfrm>
        </p:spPr>
        <p:txBody>
          <a:bodyPr anchor="b">
            <a:normAutofit/>
          </a:bodyPr>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856058" y="606426"/>
            <a:ext cx="7434266" cy="3299778"/>
          </a:xfrm>
          <a:prstGeom prst="round2DiagRect">
            <a:avLst>
              <a:gd name="adj1" fmla="val 5101"/>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fr-FR"/>
              <a:t>Cliquez sur l'icône pour ajouter une image</a:t>
            </a:r>
            <a:endParaRPr lang="en-US" dirty="0"/>
          </a:p>
        </p:txBody>
      </p:sp>
      <p:sp>
        <p:nvSpPr>
          <p:cNvPr id="4" name="Text Placeholder 3"/>
          <p:cNvSpPr>
            <a:spLocks noGrp="1"/>
          </p:cNvSpPr>
          <p:nvPr>
            <p:ph type="body" sz="half" idx="2"/>
          </p:nvPr>
        </p:nvSpPr>
        <p:spPr>
          <a:xfrm>
            <a:off x="856024" y="5124020"/>
            <a:ext cx="7433144"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AA309A6D-C09C-4548-B29A-6CF363A7E532}" type="datetimeFigureOut">
              <a:rPr lang="fr-FR" smtClean="0"/>
              <a:t>09/11/2023</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5129972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856093" y="609600"/>
            <a:ext cx="7429466" cy="3429000"/>
          </a:xfrm>
        </p:spPr>
        <p:txBody>
          <a:bodyPr anchor="ctr">
            <a:normAutofit/>
          </a:bodyPr>
          <a:lstStyle>
            <a:lvl1pPr>
              <a:defRPr sz="3600"/>
            </a:lvl1pPr>
          </a:lstStyle>
          <a:p>
            <a:r>
              <a:rPr lang="fr-FR"/>
              <a:t>Modifiez le style du titre</a:t>
            </a:r>
            <a:endParaRPr lang="en-US" dirty="0"/>
          </a:p>
        </p:txBody>
      </p:sp>
      <p:sp>
        <p:nvSpPr>
          <p:cNvPr id="4" name="Text Placeholder 3"/>
          <p:cNvSpPr>
            <a:spLocks noGrp="1"/>
          </p:cNvSpPr>
          <p:nvPr>
            <p:ph type="body" sz="half" idx="2"/>
          </p:nvPr>
        </p:nvSpPr>
        <p:spPr>
          <a:xfrm>
            <a:off x="856058" y="4419600"/>
            <a:ext cx="7428344"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AA309A6D-C09C-4548-B29A-6CF363A7E532}" type="datetimeFigureOut">
              <a:rPr lang="fr-FR" smtClean="0"/>
              <a:t>09/11/2023</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387171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748429"/>
          </a:xfrm>
        </p:spPr>
        <p:txBody>
          <a:bodyPr anchor="ctr">
            <a:normAutofit/>
          </a:bodyPr>
          <a:lstStyle>
            <a:lvl1pPr>
              <a:defRPr sz="3600"/>
            </a:lvl1pPr>
          </a:lstStyle>
          <a:p>
            <a:r>
              <a:rPr lang="fr-FR"/>
              <a:t>Modifiez le style du titre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4" name="Text Placeholder 3"/>
          <p:cNvSpPr>
            <a:spLocks noGrp="1"/>
          </p:cNvSpPr>
          <p:nvPr>
            <p:ph type="body" sz="half" idx="2"/>
          </p:nvPr>
        </p:nvSpPr>
        <p:spPr>
          <a:xfrm>
            <a:off x="856058" y="4309919"/>
            <a:ext cx="74295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AA309A6D-C09C-4548-B29A-6CF363A7E532}" type="datetimeFigureOut">
              <a:rPr lang="fr-FR" smtClean="0"/>
              <a:t>09/11/2023</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CF4668DC-857F-487D-BFFA-8C0CA5037977}" type="slidenum">
              <a:rPr lang="fr-BE" smtClean="0"/>
              <a:t>‹N°›</a:t>
            </a:fld>
            <a:endParaRPr lang="fr-BE"/>
          </a:p>
        </p:txBody>
      </p:sp>
      <p:sp>
        <p:nvSpPr>
          <p:cNvPr id="52" name="TextBox 51"/>
          <p:cNvSpPr txBox="1"/>
          <p:nvPr/>
        </p:nvSpPr>
        <p:spPr>
          <a:xfrm>
            <a:off x="696579" y="718458"/>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53" name="TextBox 52"/>
          <p:cNvSpPr txBox="1"/>
          <p:nvPr/>
        </p:nvSpPr>
        <p:spPr>
          <a:xfrm>
            <a:off x="7817473" y="276497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Tree>
    <p:extLst>
      <p:ext uri="{BB962C8B-B14F-4D97-AF65-F5344CB8AC3E}">
        <p14:creationId xmlns:p14="http://schemas.microsoft.com/office/powerpoint/2010/main" val="40776270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856058" y="2134042"/>
            <a:ext cx="7429501" cy="2511835"/>
          </a:xfrm>
        </p:spPr>
        <p:txBody>
          <a:bodyPr anchor="b">
            <a:normAutofit/>
          </a:bodyPr>
          <a:lstStyle>
            <a:lvl1pPr>
              <a:defRPr sz="3600"/>
            </a:lvl1pPr>
          </a:lstStyle>
          <a:p>
            <a:r>
              <a:rPr lang="fr-FR"/>
              <a:t>Modifiez le style du titre</a:t>
            </a:r>
            <a:endParaRPr lang="en-US" dirty="0"/>
          </a:p>
        </p:txBody>
      </p:sp>
      <p:sp>
        <p:nvSpPr>
          <p:cNvPr id="4" name="Text Placeholder 3"/>
          <p:cNvSpPr>
            <a:spLocks noGrp="1"/>
          </p:cNvSpPr>
          <p:nvPr>
            <p:ph type="body" sz="half" idx="2"/>
          </p:nvPr>
        </p:nvSpPr>
        <p:spPr>
          <a:xfrm>
            <a:off x="856023" y="4657655"/>
            <a:ext cx="7428379"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AA309A6D-C09C-4548-B29A-6CF363A7E532}" type="datetimeFigureOut">
              <a:rPr lang="fr-FR" smtClean="0"/>
              <a:t>09/11/2023</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4017574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856060" y="609600"/>
            <a:ext cx="7429499" cy="1905000"/>
          </a:xfrm>
        </p:spPr>
        <p:txBody>
          <a:bodyPr/>
          <a:lstStyle/>
          <a:p>
            <a:r>
              <a:rPr lang="fr-FR"/>
              <a:t>Modifiez le style du titre</a:t>
            </a:r>
            <a:endParaRPr lang="en-US" dirty="0"/>
          </a:p>
        </p:txBody>
      </p:sp>
      <p:sp>
        <p:nvSpPr>
          <p:cNvPr id="7" name="Text Placeholder 2"/>
          <p:cNvSpPr>
            <a:spLocks noGrp="1"/>
          </p:cNvSpPr>
          <p:nvPr>
            <p:ph type="body" idx="1"/>
          </p:nvPr>
        </p:nvSpPr>
        <p:spPr>
          <a:xfrm>
            <a:off x="856058" y="2674463"/>
            <a:ext cx="2397674"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8" name="Text Placeholder 3"/>
          <p:cNvSpPr>
            <a:spLocks noGrp="1"/>
          </p:cNvSpPr>
          <p:nvPr>
            <p:ph type="body" sz="half" idx="15"/>
          </p:nvPr>
        </p:nvSpPr>
        <p:spPr>
          <a:xfrm>
            <a:off x="856059" y="3360263"/>
            <a:ext cx="2396432"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9" name="Text Placeholder 4"/>
          <p:cNvSpPr>
            <a:spLocks noGrp="1"/>
          </p:cNvSpPr>
          <p:nvPr>
            <p:ph type="body" sz="quarter" idx="3"/>
          </p:nvPr>
        </p:nvSpPr>
        <p:spPr>
          <a:xfrm>
            <a:off x="3386075" y="2677635"/>
            <a:ext cx="2388289"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10" name="Text Placeholder 3"/>
          <p:cNvSpPr>
            <a:spLocks noGrp="1"/>
          </p:cNvSpPr>
          <p:nvPr>
            <p:ph type="body" sz="half" idx="16"/>
          </p:nvPr>
        </p:nvSpPr>
        <p:spPr>
          <a:xfrm>
            <a:off x="3386075" y="3363435"/>
            <a:ext cx="238895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11" name="Text Placeholder 4"/>
          <p:cNvSpPr>
            <a:spLocks noGrp="1"/>
          </p:cNvSpPr>
          <p:nvPr>
            <p:ph type="body" sz="quarter" idx="13"/>
          </p:nvPr>
        </p:nvSpPr>
        <p:spPr>
          <a:xfrm>
            <a:off x="5889332" y="2674463"/>
            <a:ext cx="2396226"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12" name="Text Placeholder 3"/>
          <p:cNvSpPr>
            <a:spLocks noGrp="1"/>
          </p:cNvSpPr>
          <p:nvPr>
            <p:ph type="body" sz="half" idx="17"/>
          </p:nvPr>
        </p:nvSpPr>
        <p:spPr>
          <a:xfrm>
            <a:off x="5889332" y="3360263"/>
            <a:ext cx="2396226"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3" name="Date Placeholder 2"/>
          <p:cNvSpPr>
            <a:spLocks noGrp="1"/>
          </p:cNvSpPr>
          <p:nvPr>
            <p:ph type="dt" sz="half" idx="10"/>
          </p:nvPr>
        </p:nvSpPr>
        <p:spPr/>
        <p:txBody>
          <a:bodyPr/>
          <a:lstStyle/>
          <a:p>
            <a:fld id="{AA309A6D-C09C-4548-B29A-6CF363A7E532}" type="datetimeFigureOut">
              <a:rPr lang="fr-FR" smtClean="0"/>
              <a:t>09/11/2023</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3615985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30" name="Title 1"/>
          <p:cNvSpPr>
            <a:spLocks noGrp="1"/>
          </p:cNvSpPr>
          <p:nvPr>
            <p:ph type="title"/>
          </p:nvPr>
        </p:nvSpPr>
        <p:spPr>
          <a:xfrm>
            <a:off x="856059" y="609600"/>
            <a:ext cx="7429499" cy="1905000"/>
          </a:xfrm>
        </p:spPr>
        <p:txBody>
          <a:bodyPr/>
          <a:lstStyle/>
          <a:p>
            <a:r>
              <a:rPr lang="fr-FR"/>
              <a:t>Modifiez le style du titre</a:t>
            </a:r>
            <a:endParaRPr lang="en-US" dirty="0"/>
          </a:p>
        </p:txBody>
      </p:sp>
      <p:sp>
        <p:nvSpPr>
          <p:cNvPr id="19" name="Text Placeholder 2"/>
          <p:cNvSpPr>
            <a:spLocks noGrp="1"/>
          </p:cNvSpPr>
          <p:nvPr>
            <p:ph type="body" idx="1"/>
          </p:nvPr>
        </p:nvSpPr>
        <p:spPr>
          <a:xfrm>
            <a:off x="856060" y="4404596"/>
            <a:ext cx="239643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0" name="Picture Placeholder 2"/>
          <p:cNvSpPr>
            <a:spLocks noGrp="1" noChangeAspect="1"/>
          </p:cNvSpPr>
          <p:nvPr>
            <p:ph type="pic" idx="15"/>
          </p:nvPr>
        </p:nvSpPr>
        <p:spPr>
          <a:xfrm>
            <a:off x="856060" y="2666998"/>
            <a:ext cx="239643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fr-FR"/>
              <a:t>Cliquez sur l'icône pour ajouter une image</a:t>
            </a:r>
            <a:endParaRPr lang="en-US" dirty="0"/>
          </a:p>
        </p:txBody>
      </p:sp>
      <p:sp>
        <p:nvSpPr>
          <p:cNvPr id="21" name="Text Placeholder 3"/>
          <p:cNvSpPr>
            <a:spLocks noGrp="1"/>
          </p:cNvSpPr>
          <p:nvPr>
            <p:ph type="body" sz="half" idx="18"/>
          </p:nvPr>
        </p:nvSpPr>
        <p:spPr>
          <a:xfrm>
            <a:off x="856060" y="4980859"/>
            <a:ext cx="239643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22" name="Text Placeholder 4"/>
          <p:cNvSpPr>
            <a:spLocks noGrp="1"/>
          </p:cNvSpPr>
          <p:nvPr>
            <p:ph type="body" sz="quarter" idx="3"/>
          </p:nvPr>
        </p:nvSpPr>
        <p:spPr>
          <a:xfrm>
            <a:off x="3366790" y="4404596"/>
            <a:ext cx="24003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3" name="Picture Placeholder 2"/>
          <p:cNvSpPr>
            <a:spLocks noGrp="1" noChangeAspect="1"/>
          </p:cNvSpPr>
          <p:nvPr>
            <p:ph type="pic" idx="21"/>
          </p:nvPr>
        </p:nvSpPr>
        <p:spPr>
          <a:xfrm>
            <a:off x="3366790" y="2666998"/>
            <a:ext cx="2399205"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fr-FR"/>
              <a:t>Cliquez sur l'icône pour ajouter une image</a:t>
            </a:r>
            <a:endParaRPr lang="en-US" dirty="0"/>
          </a:p>
        </p:txBody>
      </p:sp>
      <p:sp>
        <p:nvSpPr>
          <p:cNvPr id="24" name="Text Placeholder 3"/>
          <p:cNvSpPr>
            <a:spLocks noGrp="1"/>
          </p:cNvSpPr>
          <p:nvPr>
            <p:ph type="body" sz="half" idx="19"/>
          </p:nvPr>
        </p:nvSpPr>
        <p:spPr>
          <a:xfrm>
            <a:off x="3365695" y="4980857"/>
            <a:ext cx="24003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25" name="Text Placeholder 4"/>
          <p:cNvSpPr>
            <a:spLocks noGrp="1"/>
          </p:cNvSpPr>
          <p:nvPr>
            <p:ph type="body" sz="quarter" idx="13"/>
          </p:nvPr>
        </p:nvSpPr>
        <p:spPr>
          <a:xfrm>
            <a:off x="5889426" y="4404595"/>
            <a:ext cx="2393056"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6" name="Picture Placeholder 2"/>
          <p:cNvSpPr>
            <a:spLocks noGrp="1" noChangeAspect="1"/>
          </p:cNvSpPr>
          <p:nvPr>
            <p:ph type="pic" idx="22"/>
          </p:nvPr>
        </p:nvSpPr>
        <p:spPr>
          <a:xfrm>
            <a:off x="5889332" y="2666998"/>
            <a:ext cx="239622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fr-FR"/>
              <a:t>Cliquez sur l'icône pour ajouter une image</a:t>
            </a:r>
            <a:endParaRPr lang="en-US" dirty="0"/>
          </a:p>
        </p:txBody>
      </p:sp>
      <p:sp>
        <p:nvSpPr>
          <p:cNvPr id="27" name="Text Placeholder 3"/>
          <p:cNvSpPr>
            <a:spLocks noGrp="1"/>
          </p:cNvSpPr>
          <p:nvPr>
            <p:ph type="body" sz="half" idx="20"/>
          </p:nvPr>
        </p:nvSpPr>
        <p:spPr>
          <a:xfrm>
            <a:off x="5889332" y="4980855"/>
            <a:ext cx="2396226"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3" name="Date Placeholder 2"/>
          <p:cNvSpPr>
            <a:spLocks noGrp="1"/>
          </p:cNvSpPr>
          <p:nvPr>
            <p:ph type="dt" sz="half" idx="10"/>
          </p:nvPr>
        </p:nvSpPr>
        <p:spPr/>
        <p:txBody>
          <a:bodyPr/>
          <a:lstStyle/>
          <a:p>
            <a:fld id="{AA309A6D-C09C-4548-B29A-6CF363A7E532}" type="datetimeFigureOut">
              <a:rPr lang="fr-FR" smtClean="0"/>
              <a:t>09/11/2023</a:t>
            </a:fld>
            <a:endParaRPr lang="fr-BE"/>
          </a:p>
        </p:txBody>
      </p:sp>
      <p:sp>
        <p:nvSpPr>
          <p:cNvPr id="4" name="Footer Placeholder 3"/>
          <p:cNvSpPr>
            <a:spLocks noGrp="1"/>
          </p:cNvSpPr>
          <p:nvPr>
            <p:ph type="ftr" sz="quarter" idx="11"/>
          </p:nvPr>
        </p:nvSpPr>
        <p:spPr/>
        <p:txBody>
          <a:bodyPr/>
          <a:lstStyle>
            <a:lvl1pPr>
              <a:defRPr cap="all" baseline="0"/>
            </a:lvl1pPr>
          </a:lstStyle>
          <a:p>
            <a:endParaRPr lang="fr-BE"/>
          </a:p>
        </p:txBody>
      </p:sp>
      <p:sp>
        <p:nvSpPr>
          <p:cNvPr id="5" name="Slide Number Placeholder 4"/>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972132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AA309A6D-C09C-4548-B29A-6CF363A7E532}" type="datetimeFigureOut">
              <a:rPr lang="fr-FR" smtClean="0"/>
              <a:t>09/11/2023</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CF4668DC-857F-487D-BFFA-8C0CA5037977}" type="slidenum">
              <a:rPr lang="fr-BE" smtClean="0"/>
              <a:t>‹N°›</a:t>
            </a:fld>
            <a:endParaRPr lang="fr-BE"/>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3243572"/>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A309A6D-C09C-4548-B29A-6CF363A7E532}" type="datetimeFigureOut">
              <a:rPr lang="fr-FR" smtClean="0"/>
              <a:t>09/11/2023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4318430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1" y="609600"/>
            <a:ext cx="1503758" cy="5181601"/>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56057" y="609600"/>
            <a:ext cx="5811443" cy="5181601"/>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A309A6D-C09C-4548-B29A-6CF363A7E532}" type="datetimeFigureOut">
              <a:rPr lang="fr-FR" smtClean="0"/>
              <a:t>09/11/2023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6657635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9144000" cy="6858000"/>
          </a:xfrm>
        </p:grpSpPr>
        <p:pic>
          <p:nvPicPr>
            <p:cNvPr id="7" name="Picture 6" descr="SD-PanelTitle-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rot="5400000">
              <a:off x="3739196" y="525780"/>
              <a:ext cx="1664208" cy="612648"/>
            </a:xfrm>
            <a:prstGeom prst="rect">
              <a:avLst/>
            </a:prstGeom>
          </p:spPr>
        </p:pic>
        <p:pic>
          <p:nvPicPr>
            <p:cNvPr id="14" name="Picture 13"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rot="5400000">
              <a:off x="3739196" y="5719572"/>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fr-FR"/>
              <a:t>Modifiez le style du titre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a:off x="6065417" y="5054602"/>
            <a:ext cx="673276" cy="279400"/>
          </a:xfrm>
        </p:spPr>
        <p:txBody>
          <a:bodyPr/>
          <a:lstStyle/>
          <a:p>
            <a:fld id="{AA309A6D-C09C-4548-B29A-6CF363A7E532}" type="datetimeFigureOut">
              <a:rPr lang="fr-FR" smtClean="0"/>
              <a:t>09/11/2023</a:t>
            </a:fld>
            <a:endParaRPr lang="fr-BE"/>
          </a:p>
        </p:txBody>
      </p:sp>
      <p:sp>
        <p:nvSpPr>
          <p:cNvPr id="5" name="Footer Placeholder 4"/>
          <p:cNvSpPr>
            <a:spLocks noGrp="1"/>
          </p:cNvSpPr>
          <p:nvPr>
            <p:ph type="ftr" sz="quarter" idx="11"/>
          </p:nvPr>
        </p:nvSpPr>
        <p:spPr>
          <a:xfrm>
            <a:off x="1921934" y="5054602"/>
            <a:ext cx="4064860" cy="279400"/>
          </a:xfrm>
        </p:spPr>
        <p:txBody>
          <a:bodyPr/>
          <a:lstStyle/>
          <a:p>
            <a:endParaRPr lang="fr-BE"/>
          </a:p>
        </p:txBody>
      </p:sp>
      <p:sp>
        <p:nvSpPr>
          <p:cNvPr id="6" name="Slide Number Placeholder 5"/>
          <p:cNvSpPr>
            <a:spLocks noGrp="1"/>
          </p:cNvSpPr>
          <p:nvPr>
            <p:ph type="sldNum" sz="quarter" idx="12"/>
          </p:nvPr>
        </p:nvSpPr>
        <p:spPr>
          <a:xfrm>
            <a:off x="6817317" y="5054602"/>
            <a:ext cx="413483" cy="279400"/>
          </a:xfrm>
        </p:spPr>
        <p:txBody>
          <a:bodyPr/>
          <a:lstStyle/>
          <a:p>
            <a:fld id="{CF4668DC-857F-487D-BFFA-8C0CA5037977}" type="slidenum">
              <a:rPr lang="fr-BE" smtClean="0"/>
              <a:t>‹N°›</a:t>
            </a:fld>
            <a:endParaRPr lang="fr-BE"/>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86596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cxnSp>
        <p:nvCxnSpPr>
          <p:cNvPr id="7" name="Straight Connector 6"/>
          <p:cNvCxnSpPr/>
          <p:nvPr/>
        </p:nvCxnSpPr>
        <p:spPr>
          <a:xfrm>
            <a:off x="1278466" y="2354670"/>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A309A6D-C09C-4548-B29A-6CF363A7E532}" type="datetimeFigureOut">
              <a:rPr lang="fr-FR" smtClean="0"/>
              <a:t>09/11/2023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6104184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AA309A6D-C09C-4548-B29A-6CF363A7E532}" type="datetimeFigureOut">
              <a:rPr lang="fr-FR" smtClean="0"/>
              <a:t>09/11/2023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68716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fr-FR"/>
              <a:t>Modifiez le style du titre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AA309A6D-C09C-4548-B29A-6CF363A7E532}" type="datetimeFigureOut">
              <a:rPr lang="fr-FR" smtClean="0"/>
              <a:t>09/11/2023</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824452902"/>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1176868" y="3243262"/>
            <a:ext cx="3337560" cy="2706624"/>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4641832" y="3243262"/>
            <a:ext cx="3337560" cy="2706624"/>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AA309A6D-C09C-4548-B29A-6CF363A7E532}" type="datetimeFigureOut">
              <a:rPr lang="fr-FR" smtClean="0"/>
              <a:t>09/11/2023</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CF4668DC-857F-487D-BFFA-8C0CA5037977}" type="slidenum">
              <a:rPr lang="fr-BE" smtClean="0"/>
              <a:t>‹N°›</a:t>
            </a:fld>
            <a:endParaRPr lang="fr-BE"/>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9083110"/>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AA309A6D-C09C-4548-B29A-6CF363A7E532}" type="datetimeFigureOut">
              <a:rPr lang="fr-FR" smtClean="0"/>
              <a:t>09/11/2023</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CF4668DC-857F-487D-BFFA-8C0CA5037977}" type="slidenum">
              <a:rPr lang="fr-BE" smtClean="0"/>
              <a:t>‹N°›</a:t>
            </a:fld>
            <a:endParaRPr lang="fr-BE"/>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74909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309A6D-C09C-4548-B29A-6CF363A7E532}" type="datetimeFigureOut">
              <a:rPr lang="fr-FR" smtClean="0"/>
              <a:t>09/11/2023</a:t>
            </a:fld>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12238031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fr-FR"/>
              <a:t>Modifiez le style du titre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AA309A6D-C09C-4548-B29A-6CF363A7E532}" type="datetimeFigureOut">
              <a:rPr lang="fr-FR" smtClean="0"/>
              <a:t>09/11/2023</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CF4668DC-857F-487D-BFFA-8C0CA5037977}" type="slidenum">
              <a:rPr lang="fr-BE" smtClean="0"/>
              <a:t>‹N°›</a:t>
            </a:fld>
            <a:endParaRPr lang="fr-BE"/>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733999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AA309A6D-C09C-4548-B29A-6CF363A7E532}" type="datetimeFigureOut">
              <a:rPr lang="fr-FR" smtClean="0"/>
              <a:t>09/11/2023</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CF4668DC-857F-487D-BFFA-8C0CA5037977}" type="slidenum">
              <a:rPr lang="fr-BE" smtClean="0"/>
              <a:t>‹N°›</a:t>
            </a:fld>
            <a:endParaRPr lang="fr-BE"/>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7050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fr-FR"/>
              <a:t>Modifiez le style du titre</a:t>
            </a:r>
            <a:endParaRPr lang="en-US" dirty="0"/>
          </a:p>
        </p:txBody>
      </p:sp>
      <p:sp>
        <p:nvSpPr>
          <p:cNvPr id="17" name="Picture Placeholder 2"/>
          <p:cNvSpPr>
            <a:spLocks noGrp="1" noChangeAspect="1"/>
          </p:cNvSpPr>
          <p:nvPr>
            <p:ph type="pic" idx="1"/>
          </p:nvPr>
        </p:nvSpPr>
        <p:spPr>
          <a:xfrm>
            <a:off x="5183070"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AA309A6D-C09C-4548-B29A-6CF363A7E532}" type="datetimeFigureOut">
              <a:rPr lang="fr-FR" smtClean="0"/>
              <a:t>09/11/2023</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40431094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AA309A6D-C09C-4548-B29A-6CF363A7E532}" type="datetimeFigureOut">
              <a:rPr lang="fr-FR" smtClean="0"/>
              <a:t>09/11/2023</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16262640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fr-FR"/>
              <a:t>Modifiez le style du titre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AA309A6D-C09C-4548-B29A-6CF363A7E532}" type="datetimeFigureOut">
              <a:rPr lang="fr-FR" smtClean="0"/>
              <a:t>09/11/2023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16231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Modifiez les styles du texte du masque</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AA309A6D-C09C-4548-B29A-6CF363A7E532}" type="datetimeFigureOut">
              <a:rPr lang="fr-FR" smtClean="0"/>
              <a:t>09/11/2023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09312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fr-FR"/>
              <a:t>Modifiez le style du titre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AA309A6D-C09C-4548-B29A-6CF363A7E532}" type="datetimeFigureOut">
              <a:rPr lang="fr-FR" smtClean="0"/>
              <a:t>09/11/2023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1850927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fr-FR"/>
              <a:t>Modifiez le style du titre</a:t>
            </a:r>
            <a:endParaRPr lang="en-US" dirty="0"/>
          </a:p>
        </p:txBody>
      </p:sp>
      <p:sp>
        <p:nvSpPr>
          <p:cNvPr id="16"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AA309A6D-C09C-4548-B29A-6CF363A7E532}" type="datetimeFigureOut">
              <a:rPr lang="fr-FR" smtClean="0"/>
              <a:t>09/11/2023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59578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fr-FR"/>
              <a:t>Modifiez le style du titre</a:t>
            </a:r>
            <a:endParaRPr lang="en-US" dirty="0"/>
          </a:p>
        </p:txBody>
      </p:sp>
      <p:sp>
        <p:nvSpPr>
          <p:cNvPr id="17"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AA309A6D-C09C-4548-B29A-6CF363A7E532}" type="datetimeFigureOut">
              <a:rPr lang="fr-FR" smtClean="0"/>
              <a:t>09/11/2023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89206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A309A6D-C09C-4548-B29A-6CF363A7E532}" type="datetimeFigureOut">
              <a:rPr lang="fr-FR" smtClean="0"/>
              <a:t>09/11/2023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68782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A309A6D-C09C-4548-B29A-6CF363A7E532}" type="datetimeFigureOut">
              <a:rPr lang="fr-FR" smtClean="0"/>
              <a:t>09/11/2023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17770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2063115" y="630937"/>
            <a:ext cx="5230368"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808892" y="1098388"/>
            <a:ext cx="7738814" cy="4394988"/>
          </a:xfrm>
        </p:spPr>
        <p:txBody>
          <a:bodyPr anchor="ctr">
            <a:noAutofit/>
          </a:bodyPr>
          <a:lstStyle>
            <a:lvl1pPr algn="ctr">
              <a:defRPr sz="7500" spc="600" baseline="0"/>
            </a:lvl1pPr>
          </a:lstStyle>
          <a:p>
            <a:r>
              <a:rPr lang="fr-FR"/>
              <a:t>Modifiez le style du titre</a:t>
            </a:r>
            <a:endParaRPr lang="en-US" dirty="0"/>
          </a:p>
        </p:txBody>
      </p:sp>
      <p:sp>
        <p:nvSpPr>
          <p:cNvPr id="3" name="Subtitle 2"/>
          <p:cNvSpPr>
            <a:spLocks noGrp="1"/>
          </p:cNvSpPr>
          <p:nvPr>
            <p:ph type="subTitle" idx="1"/>
          </p:nvPr>
        </p:nvSpPr>
        <p:spPr>
          <a:xfrm>
            <a:off x="1661284" y="5979197"/>
            <a:ext cx="6034030" cy="742279"/>
          </a:xfrm>
        </p:spPr>
        <p:txBody>
          <a:bodyPr anchor="t">
            <a:normAutofit/>
          </a:bodyPr>
          <a:lstStyle>
            <a:lvl1pPr marL="0" indent="0" algn="ctr">
              <a:lnSpc>
                <a:spcPct val="100000"/>
              </a:lnSpc>
              <a:buNone/>
              <a:defRPr sz="1500" b="1" i="0" cap="all" spc="30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sp>
        <p:nvSpPr>
          <p:cNvPr id="4" name="Date Placeholder 3"/>
          <p:cNvSpPr>
            <a:spLocks noGrp="1"/>
          </p:cNvSpPr>
          <p:nvPr>
            <p:ph type="dt" sz="half" idx="10"/>
          </p:nvPr>
        </p:nvSpPr>
        <p:spPr>
          <a:xfrm>
            <a:off x="808892" y="6375679"/>
            <a:ext cx="1747292" cy="348462"/>
          </a:xfrm>
        </p:spPr>
        <p:txBody>
          <a:bodyPr/>
          <a:lstStyle>
            <a:lvl1pPr>
              <a:defRPr baseline="0">
                <a:solidFill>
                  <a:schemeClr val="accent1">
                    <a:lumMod val="50000"/>
                  </a:schemeClr>
                </a:solidFill>
              </a:defRPr>
            </a:lvl1pPr>
          </a:lstStyle>
          <a:p>
            <a:fld id="{AA309A6D-C09C-4548-B29A-6CF363A7E532}" type="datetimeFigureOut">
              <a:rPr lang="fr-FR" smtClean="0"/>
              <a:t>09/11/2023</a:t>
            </a:fld>
            <a:endParaRPr lang="fr-BE"/>
          </a:p>
        </p:txBody>
      </p:sp>
      <p:sp>
        <p:nvSpPr>
          <p:cNvPr id="5" name="Footer Placeholder 4"/>
          <p:cNvSpPr>
            <a:spLocks noGrp="1"/>
          </p:cNvSpPr>
          <p:nvPr>
            <p:ph type="ftr" sz="quarter" idx="11"/>
          </p:nvPr>
        </p:nvSpPr>
        <p:spPr>
          <a:xfrm>
            <a:off x="3135249" y="6375679"/>
            <a:ext cx="3086100" cy="345796"/>
          </a:xfrm>
        </p:spPr>
        <p:txBody>
          <a:bodyPr/>
          <a:lstStyle>
            <a:lvl1pPr>
              <a:defRPr baseline="0">
                <a:solidFill>
                  <a:schemeClr val="accent1">
                    <a:lumMod val="50000"/>
                  </a:schemeClr>
                </a:solidFill>
              </a:defRPr>
            </a:lvl1pPr>
          </a:lstStyle>
          <a:p>
            <a:endParaRPr lang="fr-BE"/>
          </a:p>
        </p:txBody>
      </p:sp>
      <p:sp>
        <p:nvSpPr>
          <p:cNvPr id="6" name="Slide Number Placeholder 5"/>
          <p:cNvSpPr>
            <a:spLocks noGrp="1"/>
          </p:cNvSpPr>
          <p:nvPr>
            <p:ph type="sldNum" sz="quarter" idx="12"/>
          </p:nvPr>
        </p:nvSpPr>
        <p:spPr>
          <a:xfrm>
            <a:off x="6800414" y="6375679"/>
            <a:ext cx="1747292" cy="345796"/>
          </a:xfrm>
        </p:spPr>
        <p:txBody>
          <a:bodyPr/>
          <a:lstStyle>
            <a:lvl1pPr>
              <a:defRPr baseline="0">
                <a:solidFill>
                  <a:schemeClr val="accent1">
                    <a:lumMod val="50000"/>
                  </a:schemeClr>
                </a:solidFill>
              </a:defRPr>
            </a:lvl1pPr>
          </a:lstStyle>
          <a:p>
            <a:fld id="{CF4668DC-857F-487D-BFFA-8C0CA5037977}" type="slidenum">
              <a:rPr lang="fr-BE" smtClean="0"/>
              <a:t>‹N°›</a:t>
            </a:fld>
            <a:endParaRPr lang="fr-BE"/>
          </a:p>
        </p:txBody>
      </p:sp>
      <p:sp>
        <p:nvSpPr>
          <p:cNvPr id="13" name="Rectangle 12"/>
          <p:cNvSpPr/>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left edge border"/>
          <p:cNvSpPr/>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37593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309A6D-C09C-4548-B29A-6CF363A7E532}" type="datetimeFigureOut">
              <a:rPr lang="fr-FR" smtClean="0"/>
              <a:t>09/11/2023</a:t>
            </a:fld>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37554739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A309A6D-C09C-4548-B29A-6CF363A7E532}" type="datetimeFigureOut">
              <a:rPr lang="fr-FR" smtClean="0"/>
              <a:t>09/11/2023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39545513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11" name="Freeform 6"/>
          <p:cNvSpPr/>
          <p:nvPr/>
        </p:nvSpPr>
        <p:spPr bwMode="auto">
          <a:xfrm>
            <a:off x="0"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bg2"/>
          </a:solidFill>
          <a:ln w="0">
            <a:noFill/>
            <a:prstDash val="solid"/>
            <a:round/>
            <a:headEnd/>
            <a:tailEnd/>
          </a:ln>
        </p:spPr>
      </p:sp>
      <p:sp>
        <p:nvSpPr>
          <p:cNvPr id="2" name="Title 1"/>
          <p:cNvSpPr>
            <a:spLocks noGrp="1"/>
          </p:cNvSpPr>
          <p:nvPr>
            <p:ph type="title"/>
          </p:nvPr>
        </p:nvSpPr>
        <p:spPr>
          <a:xfrm>
            <a:off x="2432197" y="1073889"/>
            <a:ext cx="6140303" cy="4064627"/>
          </a:xfrm>
        </p:spPr>
        <p:txBody>
          <a:bodyPr anchor="b">
            <a:normAutofit/>
          </a:bodyPr>
          <a:lstStyle>
            <a:lvl1pPr>
              <a:defRPr sz="6300" spc="600" baseline="0">
                <a:solidFill>
                  <a:schemeClr val="tx2"/>
                </a:solidFill>
              </a:defRPr>
            </a:lvl1pPr>
          </a:lstStyle>
          <a:p>
            <a:r>
              <a:rPr lang="fr-FR"/>
              <a:t>Modifiez le style du titre</a:t>
            </a:r>
            <a:endParaRPr lang="en-US" dirty="0"/>
          </a:p>
        </p:txBody>
      </p:sp>
      <p:sp>
        <p:nvSpPr>
          <p:cNvPr id="3" name="Text Placeholder 2"/>
          <p:cNvSpPr>
            <a:spLocks noGrp="1"/>
          </p:cNvSpPr>
          <p:nvPr>
            <p:ph type="body" idx="1"/>
          </p:nvPr>
        </p:nvSpPr>
        <p:spPr>
          <a:xfrm>
            <a:off x="2432198" y="5159782"/>
            <a:ext cx="5263116" cy="951135"/>
          </a:xfrm>
        </p:spPr>
        <p:txBody>
          <a:bodyPr>
            <a:normAutofit/>
          </a:bodyPr>
          <a:lstStyle>
            <a:lvl1pPr marL="0" indent="0">
              <a:lnSpc>
                <a:spcPct val="100000"/>
              </a:lnSpc>
              <a:buNone/>
              <a:defRPr sz="1500" b="1" i="0" cap="all" spc="300" baseline="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a:xfrm>
            <a:off x="2427410" y="6375679"/>
            <a:ext cx="1120460" cy="348462"/>
          </a:xfrm>
        </p:spPr>
        <p:txBody>
          <a:bodyPr/>
          <a:lstStyle>
            <a:lvl1pPr>
              <a:defRPr baseline="0">
                <a:solidFill>
                  <a:schemeClr val="tx2"/>
                </a:solidFill>
              </a:defRPr>
            </a:lvl1pPr>
          </a:lstStyle>
          <a:p>
            <a:fld id="{AA309A6D-C09C-4548-B29A-6CF363A7E532}" type="datetimeFigureOut">
              <a:rPr lang="fr-FR" smtClean="0"/>
              <a:t>09/11/2023</a:t>
            </a:fld>
            <a:endParaRPr lang="fr-BE"/>
          </a:p>
        </p:txBody>
      </p:sp>
      <p:sp>
        <p:nvSpPr>
          <p:cNvPr id="5" name="Footer Placeholder 4"/>
          <p:cNvSpPr>
            <a:spLocks noGrp="1"/>
          </p:cNvSpPr>
          <p:nvPr>
            <p:ph type="ftr" sz="quarter" idx="11"/>
          </p:nvPr>
        </p:nvSpPr>
        <p:spPr>
          <a:xfrm>
            <a:off x="3959298" y="6375679"/>
            <a:ext cx="3086100" cy="345796"/>
          </a:xfrm>
        </p:spPr>
        <p:txBody>
          <a:bodyPr/>
          <a:lstStyle>
            <a:lvl1pPr>
              <a:defRPr baseline="0">
                <a:solidFill>
                  <a:schemeClr val="tx2"/>
                </a:solidFill>
              </a:defRPr>
            </a:lvl1pPr>
          </a:lstStyle>
          <a:p>
            <a:endParaRPr lang="fr-BE"/>
          </a:p>
        </p:txBody>
      </p:sp>
      <p:sp>
        <p:nvSpPr>
          <p:cNvPr id="6" name="Slide Number Placeholder 5"/>
          <p:cNvSpPr>
            <a:spLocks noGrp="1"/>
          </p:cNvSpPr>
          <p:nvPr>
            <p:ph type="sldNum" sz="quarter" idx="12"/>
          </p:nvPr>
        </p:nvSpPr>
        <p:spPr>
          <a:xfrm>
            <a:off x="7456825" y="6375679"/>
            <a:ext cx="1115675" cy="345796"/>
          </a:xfrm>
        </p:spPr>
        <p:txBody>
          <a:bodyPr/>
          <a:lstStyle>
            <a:lvl1pPr>
              <a:defRPr baseline="0">
                <a:solidFill>
                  <a:schemeClr val="tx2"/>
                </a:solidFill>
              </a:defRPr>
            </a:lvl1pPr>
          </a:lstStyle>
          <a:p>
            <a:fld id="{CF4668DC-857F-487D-BFFA-8C0CA5037977}" type="slidenum">
              <a:rPr lang="fr-BE" smtClean="0"/>
              <a:t>‹N°›</a:t>
            </a:fld>
            <a:endParaRPr lang="fr-BE"/>
          </a:p>
        </p:txBody>
      </p:sp>
      <p:sp>
        <p:nvSpPr>
          <p:cNvPr id="16" name="Freeform 11"/>
          <p:cNvSpPr/>
          <p:nvPr/>
        </p:nvSpPr>
        <p:spPr bwMode="auto">
          <a:xfrm>
            <a:off x="655786"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nvGrpSpPr>
          <p:cNvPr id="7" name="Group 6" title="left scallop shape"/>
          <p:cNvGrpSpPr/>
          <p:nvPr/>
        </p:nvGrpSpPr>
        <p:grpSpPr>
          <a:xfrm>
            <a:off x="0" y="0"/>
            <a:ext cx="2110979" cy="6858000"/>
            <a:chOff x="0" y="0"/>
            <a:chExt cx="2110979" cy="6858000"/>
          </a:xfrm>
        </p:grpSpPr>
        <p:sp>
          <p:nvSpPr>
            <p:cNvPr id="9" name="Freeform 8" title="left scallop shape"/>
            <p:cNvSpPr/>
            <p:nvPr/>
          </p:nvSpPr>
          <p:spPr bwMode="auto">
            <a:xfrm>
              <a:off x="0"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0" name="Freeform 11" title="left scallop inline"/>
            <p:cNvSpPr/>
            <p:nvPr/>
          </p:nvSpPr>
          <p:spPr bwMode="auto">
            <a:xfrm>
              <a:off x="655786"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886855613"/>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942975" y="2286000"/>
            <a:ext cx="3593592" cy="36195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985846" y="2286000"/>
            <a:ext cx="3593592" cy="36195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AA309A6D-C09C-4548-B29A-6CF363A7E532}" type="datetimeFigureOut">
              <a:rPr lang="fr-FR" smtClean="0"/>
              <a:t>09/11/2023</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4168920981"/>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942975" y="381001"/>
            <a:ext cx="7629525" cy="1493517"/>
          </a:xfrm>
        </p:spPr>
        <p:txBody>
          <a:bodyPr/>
          <a:lstStyle/>
          <a:p>
            <a:r>
              <a:rPr lang="fr-FR"/>
              <a:t>Modifiez le style du titre</a:t>
            </a:r>
            <a:endParaRPr lang="en-US" dirty="0"/>
          </a:p>
        </p:txBody>
      </p:sp>
      <p:sp>
        <p:nvSpPr>
          <p:cNvPr id="3" name="Text Placeholder 2"/>
          <p:cNvSpPr>
            <a:spLocks noGrp="1"/>
          </p:cNvSpPr>
          <p:nvPr>
            <p:ph type="body" idx="1"/>
          </p:nvPr>
        </p:nvSpPr>
        <p:spPr>
          <a:xfrm>
            <a:off x="941832" y="2199634"/>
            <a:ext cx="3611880" cy="632529"/>
          </a:xfrm>
        </p:spPr>
        <p:txBody>
          <a:bodyPr anchor="b">
            <a:noAutofit/>
          </a:bodyPr>
          <a:lstStyle>
            <a:lvl1pPr marL="0" indent="0">
              <a:lnSpc>
                <a:spcPct val="100000"/>
              </a:lnSpc>
              <a:buNone/>
              <a:defRPr sz="1800" b="1" cap="all" spc="15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Content Placeholder 3"/>
          <p:cNvSpPr>
            <a:spLocks noGrp="1"/>
          </p:cNvSpPr>
          <p:nvPr>
            <p:ph sz="half" idx="2"/>
          </p:nvPr>
        </p:nvSpPr>
        <p:spPr>
          <a:xfrm>
            <a:off x="941832" y="2909102"/>
            <a:ext cx="3611880" cy="299639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975398" y="2199634"/>
            <a:ext cx="3611880" cy="632529"/>
          </a:xfrm>
        </p:spPr>
        <p:txBody>
          <a:bodyPr anchor="b">
            <a:noAutofit/>
          </a:bodyPr>
          <a:lstStyle>
            <a:lvl1pPr marL="0" indent="0">
              <a:lnSpc>
                <a:spcPct val="100000"/>
              </a:lnSpc>
              <a:buNone/>
              <a:defRPr sz="1800" b="1" cap="all" spc="15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Content Placeholder 5"/>
          <p:cNvSpPr>
            <a:spLocks noGrp="1"/>
          </p:cNvSpPr>
          <p:nvPr>
            <p:ph sz="quarter" idx="4"/>
          </p:nvPr>
        </p:nvSpPr>
        <p:spPr>
          <a:xfrm>
            <a:off x="4975398" y="2909102"/>
            <a:ext cx="3611880" cy="299639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AA309A6D-C09C-4548-B29A-6CF363A7E532}" type="datetimeFigureOut">
              <a:rPr lang="fr-FR" smtClean="0"/>
              <a:t>09/11/2023</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132334911"/>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AA309A6D-C09C-4548-B29A-6CF363A7E532}" type="datetimeFigureOut">
              <a:rPr lang="fr-FR" smtClean="0"/>
              <a:t>09/11/2023</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13635525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309A6D-C09C-4548-B29A-6CF363A7E532}" type="datetimeFigureOut">
              <a:rPr lang="fr-FR" smtClean="0"/>
              <a:t>09/11/2023</a:t>
            </a:fld>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19559713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7" name="Freeform 11" title="right scallop background shape"/>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6253414" y="457200"/>
            <a:ext cx="2319086" cy="1196671"/>
          </a:xfrm>
        </p:spPr>
        <p:txBody>
          <a:bodyPr anchor="b">
            <a:normAutofit/>
          </a:bodyPr>
          <a:lstStyle>
            <a:lvl1pPr>
              <a:lnSpc>
                <a:spcPct val="100000"/>
              </a:lnSpc>
              <a:defRPr sz="1800" b="1" i="0" cap="all" spc="225" baseline="0">
                <a:solidFill>
                  <a:schemeClr val="accent1"/>
                </a:solidFill>
                <a:latin typeface="+mn-lt"/>
              </a:defRPr>
            </a:lvl1pPr>
          </a:lstStyle>
          <a:p>
            <a:r>
              <a:rPr lang="fr-FR"/>
              <a:t>Modifiez le style du titre</a:t>
            </a:r>
            <a:endParaRPr lang="en-US" dirty="0"/>
          </a:p>
        </p:txBody>
      </p:sp>
      <p:sp>
        <p:nvSpPr>
          <p:cNvPr id="3" name="Content Placeholder 2"/>
          <p:cNvSpPr>
            <a:spLocks noGrp="1"/>
          </p:cNvSpPr>
          <p:nvPr>
            <p:ph idx="1"/>
          </p:nvPr>
        </p:nvSpPr>
        <p:spPr>
          <a:xfrm>
            <a:off x="573788" y="920377"/>
            <a:ext cx="4618814" cy="498512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53414" y="1741336"/>
            <a:ext cx="2319086"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5" name="Date Placeholder 4"/>
          <p:cNvSpPr>
            <a:spLocks noGrp="1"/>
          </p:cNvSpPr>
          <p:nvPr>
            <p:ph type="dt" sz="half" idx="10"/>
          </p:nvPr>
        </p:nvSpPr>
        <p:spPr>
          <a:xfrm>
            <a:off x="573789" y="6375679"/>
            <a:ext cx="925016" cy="348462"/>
          </a:xfrm>
        </p:spPr>
        <p:txBody>
          <a:bodyPr/>
          <a:lstStyle/>
          <a:p>
            <a:fld id="{AA309A6D-C09C-4548-B29A-6CF363A7E532}" type="datetimeFigureOut">
              <a:rPr lang="fr-FR" smtClean="0"/>
              <a:t>09/11/2023</a:t>
            </a:fld>
            <a:endParaRPr lang="fr-BE"/>
          </a:p>
        </p:txBody>
      </p:sp>
      <p:sp>
        <p:nvSpPr>
          <p:cNvPr id="6" name="Footer Placeholder 5"/>
          <p:cNvSpPr>
            <a:spLocks noGrp="1"/>
          </p:cNvSpPr>
          <p:nvPr>
            <p:ph type="ftr" sz="quarter" idx="11"/>
          </p:nvPr>
        </p:nvSpPr>
        <p:spPr>
          <a:xfrm>
            <a:off x="1577716" y="6375679"/>
            <a:ext cx="2611634" cy="345796"/>
          </a:xfrm>
        </p:spPr>
        <p:txBody>
          <a:bodyPr/>
          <a:lstStyle/>
          <a:p>
            <a:endParaRPr lang="fr-BE"/>
          </a:p>
        </p:txBody>
      </p:sp>
      <p:sp>
        <p:nvSpPr>
          <p:cNvPr id="7" name="Slide Number Placeholder 6"/>
          <p:cNvSpPr>
            <a:spLocks noGrp="1"/>
          </p:cNvSpPr>
          <p:nvPr>
            <p:ph type="sldNum" sz="quarter" idx="12"/>
          </p:nvPr>
        </p:nvSpPr>
        <p:spPr>
          <a:xfrm>
            <a:off x="4268261" y="6375679"/>
            <a:ext cx="924342" cy="345796"/>
          </a:xfrm>
        </p:spPr>
        <p:txBody>
          <a:bodyPr/>
          <a:lstStyle/>
          <a:p>
            <a:fld id="{CF4668DC-857F-487D-BFFA-8C0CA5037977}" type="slidenum">
              <a:rPr lang="fr-BE" smtClean="0"/>
              <a:t>‹N°›</a:t>
            </a:fld>
            <a:endParaRPr lang="fr-BE"/>
          </a:p>
        </p:txBody>
      </p:sp>
      <p:sp>
        <p:nvSpPr>
          <p:cNvPr id="8" name="Rectangle 7"/>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63478380"/>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12598" y="1"/>
            <a:ext cx="5516689" cy="68579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11" name="Freeform 11" title="right scallop background shape"/>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53413" y="457200"/>
            <a:ext cx="2319088" cy="1196670"/>
          </a:xfrm>
        </p:spPr>
        <p:txBody>
          <a:bodyPr anchor="b">
            <a:normAutofit/>
          </a:bodyPr>
          <a:lstStyle>
            <a:lvl1pPr>
              <a:lnSpc>
                <a:spcPct val="100000"/>
              </a:lnSpc>
              <a:defRPr sz="1800" b="1" i="0" spc="225" baseline="0">
                <a:solidFill>
                  <a:schemeClr val="accent1"/>
                </a:solidFill>
                <a:latin typeface="+mn-lt"/>
              </a:defRPr>
            </a:lvl1pPr>
          </a:lstStyle>
          <a:p>
            <a:r>
              <a:rPr lang="fr-FR"/>
              <a:t>Modifiez le style du titre</a:t>
            </a:r>
            <a:endParaRPr lang="en-US" dirty="0"/>
          </a:p>
        </p:txBody>
      </p:sp>
      <p:sp>
        <p:nvSpPr>
          <p:cNvPr id="4" name="Text Placeholder 3"/>
          <p:cNvSpPr>
            <a:spLocks noGrp="1"/>
          </p:cNvSpPr>
          <p:nvPr>
            <p:ph type="body" sz="half" idx="2"/>
          </p:nvPr>
        </p:nvSpPr>
        <p:spPr>
          <a:xfrm>
            <a:off x="6253413" y="1741336"/>
            <a:ext cx="2319088"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5" name="Date Placeholder 4"/>
          <p:cNvSpPr>
            <a:spLocks noGrp="1"/>
          </p:cNvSpPr>
          <p:nvPr>
            <p:ph type="dt" sz="half" idx="10"/>
          </p:nvPr>
        </p:nvSpPr>
        <p:spPr>
          <a:xfrm>
            <a:off x="574463" y="6375679"/>
            <a:ext cx="924342" cy="348462"/>
          </a:xfrm>
        </p:spPr>
        <p:txBody>
          <a:bodyPr/>
          <a:lstStyle/>
          <a:p>
            <a:fld id="{AA309A6D-C09C-4548-B29A-6CF363A7E532}" type="datetimeFigureOut">
              <a:rPr lang="fr-FR" smtClean="0"/>
              <a:t>09/11/2023</a:t>
            </a:fld>
            <a:endParaRPr lang="fr-BE"/>
          </a:p>
        </p:txBody>
      </p:sp>
      <p:sp>
        <p:nvSpPr>
          <p:cNvPr id="6" name="Footer Placeholder 5"/>
          <p:cNvSpPr>
            <a:spLocks noGrp="1"/>
          </p:cNvSpPr>
          <p:nvPr>
            <p:ph type="ftr" sz="quarter" idx="11"/>
          </p:nvPr>
        </p:nvSpPr>
        <p:spPr>
          <a:xfrm>
            <a:off x="1577716" y="6375679"/>
            <a:ext cx="2611634" cy="345796"/>
          </a:xfrm>
        </p:spPr>
        <p:txBody>
          <a:bodyPr/>
          <a:lstStyle/>
          <a:p>
            <a:endParaRPr lang="fr-BE"/>
          </a:p>
        </p:txBody>
      </p:sp>
      <p:sp>
        <p:nvSpPr>
          <p:cNvPr id="7" name="Slide Number Placeholder 6"/>
          <p:cNvSpPr>
            <a:spLocks noGrp="1"/>
          </p:cNvSpPr>
          <p:nvPr>
            <p:ph type="sldNum" sz="quarter" idx="12"/>
          </p:nvPr>
        </p:nvSpPr>
        <p:spPr>
          <a:xfrm>
            <a:off x="4256153" y="6375679"/>
            <a:ext cx="947460" cy="345796"/>
          </a:xfrm>
        </p:spPr>
        <p:txBody>
          <a:bodyPr/>
          <a:lstStyle/>
          <a:p>
            <a:fld id="{CF4668DC-857F-487D-BFFA-8C0CA5037977}" type="slidenum">
              <a:rPr lang="fr-BE" smtClean="0"/>
              <a:t>‹N°›</a:t>
            </a:fld>
            <a:endParaRPr lang="fr-BE"/>
          </a:p>
        </p:txBody>
      </p:sp>
      <p:sp>
        <p:nvSpPr>
          <p:cNvPr id="13" name="Rectangle 12"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161503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A309A6D-C09C-4548-B29A-6CF363A7E532}" type="datetimeFigureOut">
              <a:rPr lang="fr-FR" smtClean="0"/>
              <a:t>09/11/2023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7375910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911" y="382386"/>
            <a:ext cx="1771930" cy="5600404"/>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942974" y="382386"/>
            <a:ext cx="5809517" cy="5600404"/>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A309A6D-C09C-4548-B29A-6CF363A7E532}" type="datetimeFigureOut">
              <a:rPr lang="fr-FR" smtClean="0"/>
              <a:t>09/11/2023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583242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fr-FR"/>
              <a:t>Modifiez le style du titre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AA309A6D-C09C-4548-B29A-6CF363A7E532}" type="datetimeFigureOut">
              <a:rPr lang="fr-FR" smtClean="0"/>
              <a:t>09/11/2023</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CF4668DC-857F-487D-BFFA-8C0CA5037977}" type="slidenum">
              <a:rPr lang="fr-BE" smtClean="0"/>
              <a:t>‹N°›</a:t>
            </a:fld>
            <a:endParaRPr lang="fr-BE"/>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777835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fr-FR"/>
              <a:t>Modifiez le style du titre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AA309A6D-C09C-4548-B29A-6CF363A7E532}" type="datetimeFigureOut">
              <a:rPr lang="fr-FR" smtClean="0"/>
              <a:t>09/11/2023</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1872049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image" Target="../media/image9.pn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theme" Target="../theme/theme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image" Target="../media/image4.png"/><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image" Target="../media/image11.png"/><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A309A6D-C09C-4548-B29A-6CF363A7E532}" type="datetimeFigureOut">
              <a:rPr lang="fr-FR" smtClean="0"/>
              <a:t>09/11/2023</a:t>
            </a:fld>
            <a:endParaRPr lang="fr-BE"/>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fr-BE"/>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F4668DC-857F-487D-BFFA-8C0CA5037977}" type="slidenum">
              <a:rPr lang="fr-BE" smtClean="0"/>
              <a:t>‹N°›</a:t>
            </a:fld>
            <a:endParaRPr lang="fr-BE"/>
          </a:p>
        </p:txBody>
      </p:sp>
    </p:spTree>
    <p:extLst>
      <p:ext uri="{BB962C8B-B14F-4D97-AF65-F5344CB8AC3E}">
        <p14:creationId xmlns:p14="http://schemas.microsoft.com/office/powerpoint/2010/main" val="265364637"/>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 id="2147483883"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A309A6D-C09C-4548-B29A-6CF363A7E532}" type="datetimeFigureOut">
              <a:rPr lang="fr-FR" smtClean="0"/>
              <a:t>09/11/2023</a:t>
            </a:fld>
            <a:endParaRPr lang="fr-BE"/>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fr-BE"/>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F4668DC-857F-487D-BFFA-8C0CA5037977}" type="slidenum">
              <a:rPr lang="fr-BE" smtClean="0"/>
              <a:t>‹N°›</a:t>
            </a:fld>
            <a:endParaRPr lang="fr-BE"/>
          </a:p>
        </p:txBody>
      </p:sp>
    </p:spTree>
    <p:extLst>
      <p:ext uri="{BB962C8B-B14F-4D97-AF65-F5344CB8AC3E}">
        <p14:creationId xmlns:p14="http://schemas.microsoft.com/office/powerpoint/2010/main" val="456294045"/>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 id="2147483933" r:id="rId14"/>
    <p:sldLayoutId id="2147483934" r:id="rId15"/>
    <p:sldLayoutId id="2147483935" r:id="rId16"/>
    <p:sldLayoutId id="2147483936"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9041774" cy="6858001"/>
            <a:chOff x="-14288" y="0"/>
            <a:chExt cx="9041774"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8352798"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856060" y="618518"/>
            <a:ext cx="7429499"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56060" y="2249487"/>
            <a:ext cx="7429499" cy="3541714"/>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5592691" y="5883277"/>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AA309A6D-C09C-4548-B29A-6CF363A7E532}" type="datetimeFigureOut">
              <a:rPr lang="fr-FR" smtClean="0"/>
              <a:t>09/11/2023</a:t>
            </a:fld>
            <a:endParaRPr lang="fr-BE"/>
          </a:p>
        </p:txBody>
      </p:sp>
      <p:sp>
        <p:nvSpPr>
          <p:cNvPr id="5" name="Footer Placeholder 4"/>
          <p:cNvSpPr>
            <a:spLocks noGrp="1"/>
          </p:cNvSpPr>
          <p:nvPr>
            <p:ph type="ftr" sz="quarter" idx="3"/>
          </p:nvPr>
        </p:nvSpPr>
        <p:spPr>
          <a:xfrm>
            <a:off x="856059" y="5883276"/>
            <a:ext cx="4679482"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fr-BE"/>
          </a:p>
        </p:txBody>
      </p:sp>
      <p:sp>
        <p:nvSpPr>
          <p:cNvPr id="6" name="Slide Number Placeholder 5"/>
          <p:cNvSpPr>
            <a:spLocks noGrp="1"/>
          </p:cNvSpPr>
          <p:nvPr>
            <p:ph type="sldNum" sz="quarter" idx="4"/>
          </p:nvPr>
        </p:nvSpPr>
        <p:spPr>
          <a:xfrm>
            <a:off x="7707241" y="5883275"/>
            <a:ext cx="578317"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F4668DC-857F-487D-BFFA-8C0CA5037977}" type="slidenum">
              <a:rPr lang="fr-BE" smtClean="0"/>
              <a:t>‹N°›</a:t>
            </a:fld>
            <a:endParaRPr lang="fr-BE"/>
          </a:p>
        </p:txBody>
      </p:sp>
    </p:spTree>
    <p:extLst>
      <p:ext uri="{BB962C8B-B14F-4D97-AF65-F5344CB8AC3E}">
        <p14:creationId xmlns:p14="http://schemas.microsoft.com/office/powerpoint/2010/main" val="491542225"/>
      </p:ext>
    </p:extLst>
  </p:cSld>
  <p:clrMap bg1="dk1" tx1="lt1" bg2="dk2" tx2="lt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 id="2147483968" r:id="rId13"/>
    <p:sldLayoutId id="2147483969" r:id="rId14"/>
    <p:sldLayoutId id="2147483970" r:id="rId15"/>
    <p:sldLayoutId id="2147483971" r:id="rId16"/>
    <p:sldLayoutId id="2147483972"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44000" cy="6858001"/>
            <a:chOff x="0" y="0"/>
            <a:chExt cx="9144000" cy="6858001"/>
          </a:xfrm>
        </p:grpSpPr>
        <p:pic>
          <p:nvPicPr>
            <p:cNvPr id="8" name="Picture 7" descr="SD-PanelContent-V.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rot="5400000">
              <a:off x="4221675" y="39689"/>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rot="5400000">
              <a:off x="4221675" y="6211888"/>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A309A6D-C09C-4548-B29A-6CF363A7E532}" type="datetimeFigureOut">
              <a:rPr lang="fr-FR" smtClean="0"/>
              <a:t>09/11/2023</a:t>
            </a:fld>
            <a:endParaRPr lang="fr-BE"/>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fr-BE"/>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F4668DC-857F-487D-BFFA-8C0CA5037977}" type="slidenum">
              <a:rPr lang="fr-BE" smtClean="0"/>
              <a:t>‹N°›</a:t>
            </a:fld>
            <a:endParaRPr lang="fr-BE"/>
          </a:p>
        </p:txBody>
      </p:sp>
    </p:spTree>
    <p:extLst>
      <p:ext uri="{BB962C8B-B14F-4D97-AF65-F5344CB8AC3E}">
        <p14:creationId xmlns:p14="http://schemas.microsoft.com/office/powerpoint/2010/main" val="1304032681"/>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 id="2147484028" r:id="rId13"/>
    <p:sldLayoutId id="2147484029" r:id="rId14"/>
    <p:sldLayoutId id="2147484030" r:id="rId15"/>
    <p:sldLayoutId id="2147484031" r:id="rId16"/>
    <p:sldLayoutId id="2147484032"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8758" y="382385"/>
            <a:ext cx="7633742" cy="1492132"/>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938758" y="2286002"/>
            <a:ext cx="7633742" cy="3593591"/>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938758" y="6375679"/>
            <a:ext cx="1747292" cy="348462"/>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fld id="{AA309A6D-C09C-4548-B29A-6CF363A7E532}" type="datetimeFigureOut">
              <a:rPr lang="fr-FR" smtClean="0"/>
              <a:t>09/11/2023</a:t>
            </a:fld>
            <a:endParaRPr lang="fr-BE"/>
          </a:p>
        </p:txBody>
      </p:sp>
      <p:sp>
        <p:nvSpPr>
          <p:cNvPr id="5" name="Footer Placeholder 4"/>
          <p:cNvSpPr>
            <a:spLocks noGrp="1"/>
          </p:cNvSpPr>
          <p:nvPr>
            <p:ph type="ftr" sz="quarter" idx="3"/>
          </p:nvPr>
        </p:nvSpPr>
        <p:spPr>
          <a:xfrm>
            <a:off x="3028950" y="6375679"/>
            <a:ext cx="3086100" cy="345796"/>
          </a:xfrm>
          <a:prstGeom prst="rect">
            <a:avLst/>
          </a:prstGeom>
        </p:spPr>
        <p:txBody>
          <a:bodyPr vert="horz" lIns="91440" tIns="45720" rIns="91440" bIns="45720" rtlCol="0" anchor="ctr"/>
          <a:lstStyle>
            <a:lvl1pPr algn="ctr">
              <a:defRPr sz="1000">
                <a:solidFill>
                  <a:schemeClr val="tx1">
                    <a:lumMod val="65000"/>
                    <a:lumOff val="35000"/>
                  </a:schemeClr>
                </a:solidFill>
              </a:defRPr>
            </a:lvl1pPr>
          </a:lstStyle>
          <a:p>
            <a:endParaRPr lang="fr-BE"/>
          </a:p>
        </p:txBody>
      </p:sp>
      <p:sp>
        <p:nvSpPr>
          <p:cNvPr id="6" name="Slide Number Placeholder 5"/>
          <p:cNvSpPr>
            <a:spLocks noGrp="1"/>
          </p:cNvSpPr>
          <p:nvPr>
            <p:ph type="sldNum" sz="quarter" idx="4"/>
          </p:nvPr>
        </p:nvSpPr>
        <p:spPr>
          <a:xfrm>
            <a:off x="6457951" y="6375679"/>
            <a:ext cx="2114549" cy="345796"/>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CF4668DC-857F-487D-BFFA-8C0CA5037977}" type="slidenum">
              <a:rPr lang="fr-BE" smtClean="0"/>
              <a:t>‹N°›</a:t>
            </a:fld>
            <a:endParaRPr lang="fr-BE"/>
          </a:p>
        </p:txBody>
      </p:sp>
      <p:sp>
        <p:nvSpPr>
          <p:cNvPr id="12" name="Rectangle 11"/>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right edge border"/>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p:cNvSpPr/>
          <p:nvPr/>
        </p:nvSpPr>
        <p:spPr bwMode="auto">
          <a:xfrm>
            <a:off x="1" y="0"/>
            <a:ext cx="679090" cy="6858000"/>
          </a:xfrm>
          <a:custGeom>
            <a:avLst/>
            <a:gdLst/>
            <a:ahLst/>
            <a:cxnLst/>
            <a:rect l="0" t="0" r="r" b="b"/>
            <a:pathLst>
              <a:path w="211" h="2160">
                <a:moveTo>
                  <a:pt x="155" y="1728"/>
                </a:moveTo>
                <a:cubicBezTo>
                  <a:pt x="155" y="1620"/>
                  <a:pt x="211" y="1620"/>
                  <a:pt x="211" y="1512"/>
                </a:cubicBezTo>
                <a:cubicBezTo>
                  <a:pt x="211" y="1404"/>
                  <a:pt x="155" y="1404"/>
                  <a:pt x="155" y="1296"/>
                </a:cubicBezTo>
                <a:cubicBezTo>
                  <a:pt x="155" y="1188"/>
                  <a:pt x="211" y="1188"/>
                  <a:pt x="211" y="1080"/>
                </a:cubicBezTo>
                <a:cubicBezTo>
                  <a:pt x="211" y="972"/>
                  <a:pt x="155" y="972"/>
                  <a:pt x="155" y="864"/>
                </a:cubicBezTo>
                <a:cubicBezTo>
                  <a:pt x="155" y="756"/>
                  <a:pt x="211" y="756"/>
                  <a:pt x="211" y="648"/>
                </a:cubicBezTo>
                <a:cubicBezTo>
                  <a:pt x="211" y="540"/>
                  <a:pt x="155" y="540"/>
                  <a:pt x="155" y="432"/>
                </a:cubicBezTo>
                <a:cubicBezTo>
                  <a:pt x="155" y="324"/>
                  <a:pt x="211" y="324"/>
                  <a:pt x="211" y="216"/>
                </a:cubicBezTo>
                <a:cubicBezTo>
                  <a:pt x="211" y="108"/>
                  <a:pt x="155" y="108"/>
                  <a:pt x="155" y="0"/>
                </a:cubicBezTo>
                <a:cubicBezTo>
                  <a:pt x="0" y="0"/>
                  <a:pt x="0" y="0"/>
                  <a:pt x="0" y="0"/>
                </a:cubicBezTo>
                <a:cubicBezTo>
                  <a:pt x="0" y="2160"/>
                  <a:pt x="0" y="2160"/>
                  <a:pt x="0" y="2160"/>
                </a:cubicBezTo>
                <a:cubicBezTo>
                  <a:pt x="155" y="2160"/>
                  <a:pt x="155" y="2160"/>
                  <a:pt x="155" y="2160"/>
                </a:cubicBezTo>
                <a:cubicBezTo>
                  <a:pt x="155" y="2052"/>
                  <a:pt x="211" y="2052"/>
                  <a:pt x="211" y="1944"/>
                </a:cubicBezTo>
                <a:cubicBezTo>
                  <a:pt x="211" y="1836"/>
                  <a:pt x="155" y="1836"/>
                  <a:pt x="155" y="1728"/>
                </a:cubicBezTo>
                <a:close/>
              </a:path>
            </a:pathLst>
          </a:custGeom>
          <a:solidFill>
            <a:schemeClr val="tx2"/>
          </a:solidFill>
          <a:ln>
            <a:noFill/>
          </a:ln>
        </p:spPr>
      </p:sp>
    </p:spTree>
    <p:extLst>
      <p:ext uri="{BB962C8B-B14F-4D97-AF65-F5344CB8AC3E}">
        <p14:creationId xmlns:p14="http://schemas.microsoft.com/office/powerpoint/2010/main" val="2991030189"/>
      </p:ext>
    </p:extLst>
  </p:cSld>
  <p:clrMap bg1="lt1" tx1="dk1" bg2="lt2" tx2="dk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Lst>
  <p:txStyles>
    <p:title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p:titleStyle>
    <p:bodyStyle>
      <a:lvl1pPr marL="228600" indent="-228600" algn="l" defTabSz="6858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6858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6858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pos="594">
          <p15:clr>
            <a:srgbClr val="F26B43"/>
          </p15:clr>
        </p15:guide>
        <p15:guide id="4" pos="5400">
          <p15:clr>
            <a:srgbClr val="F26B43"/>
          </p15:clr>
        </p15:guide>
        <p15:guide id="5" orient="horz" pos="4008">
          <p15:clr>
            <a:srgbClr val="F26B43"/>
          </p15:clr>
        </p15:guide>
        <p15:guide id="6" orient="horz" pos="1440">
          <p15:clr>
            <a:srgbClr val="F26B43"/>
          </p15:clr>
        </p15:guide>
        <p15:guide id="7" orient="horz" pos="3720">
          <p15:clr>
            <a:srgbClr val="F26B43"/>
          </p15:clr>
        </p15:guide>
        <p15:guide id="8"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4.png"/><Relationship Id="rId4" Type="http://schemas.openxmlformats.org/officeDocument/2006/relationships/image" Target="../media/image15.w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4.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1052736"/>
            <a:ext cx="7659113" cy="1514901"/>
          </a:xfrm>
        </p:spPr>
        <p:txBody>
          <a:bodyPr>
            <a:noAutofit/>
          </a:bodyPr>
          <a:lstStyle/>
          <a:p>
            <a:pPr algn="ctr"/>
            <a:r>
              <a:rPr lang="fr-FR" sz="2000" b="1" dirty="0">
                <a:solidFill>
                  <a:schemeClr val="tx1"/>
                </a:solidFill>
              </a:rPr>
              <a:t>République Algérienne Démocratique Populaire</a:t>
            </a:r>
            <a:br>
              <a:rPr lang="fr-FR" sz="2000" b="1" dirty="0">
                <a:solidFill>
                  <a:schemeClr val="tx1"/>
                </a:solidFill>
              </a:rPr>
            </a:br>
            <a:br>
              <a:rPr lang="fr-FR" sz="2000" dirty="0"/>
            </a:br>
            <a:r>
              <a:rPr lang="fr-FR" sz="2000" dirty="0"/>
              <a:t>Ecole Normale Supérieure Assia Djebar de Constantine</a:t>
            </a:r>
            <a:br>
              <a:rPr lang="fr-FR" sz="2000" dirty="0"/>
            </a:br>
            <a:r>
              <a:rPr lang="fr-FR" sz="2000" dirty="0"/>
              <a:t>Département de la langue française</a:t>
            </a:r>
            <a:br>
              <a:rPr lang="fr-FR" sz="2000" dirty="0"/>
            </a:br>
            <a:br>
              <a:rPr lang="fr-FR" sz="2000" dirty="0">
                <a:solidFill>
                  <a:schemeClr val="tx1"/>
                </a:solidFill>
              </a:rPr>
            </a:br>
            <a:endParaRPr lang="fr-FR" sz="2000" dirty="0">
              <a:solidFill>
                <a:schemeClr val="tx1"/>
              </a:solidFill>
            </a:endParaRPr>
          </a:p>
        </p:txBody>
      </p:sp>
      <p:sp>
        <p:nvSpPr>
          <p:cNvPr id="3" name="Espace réservé du contenu 2"/>
          <p:cNvSpPr>
            <a:spLocks noGrp="1"/>
          </p:cNvSpPr>
          <p:nvPr>
            <p:ph idx="1"/>
          </p:nvPr>
        </p:nvSpPr>
        <p:spPr>
          <a:xfrm>
            <a:off x="683568" y="2348880"/>
            <a:ext cx="7659113" cy="3744415"/>
          </a:xfrm>
          <a:noFill/>
          <a:ln>
            <a:noFill/>
          </a:ln>
        </p:spPr>
        <p:txBody>
          <a:bodyPr>
            <a:normAutofit fontScale="92500" lnSpcReduction="20000"/>
          </a:bodyPr>
          <a:lstStyle/>
          <a:p>
            <a:pPr marL="0" indent="0">
              <a:buNone/>
            </a:pPr>
            <a:r>
              <a:rPr lang="fr-FR" sz="1900" b="1" i="1" u="sng" dirty="0">
                <a:solidFill>
                  <a:schemeClr val="accent1">
                    <a:lumMod val="75000"/>
                  </a:schemeClr>
                </a:solidFill>
              </a:rPr>
              <a:t>Participation au colloque </a:t>
            </a:r>
          </a:p>
          <a:p>
            <a:pPr marL="0" indent="0" algn="ctr">
              <a:buNone/>
            </a:pPr>
            <a:r>
              <a:rPr lang="fr-FR" sz="4300" b="1" dirty="0"/>
              <a:t> </a:t>
            </a:r>
          </a:p>
          <a:p>
            <a:pPr marL="0" indent="0" algn="ctr">
              <a:buNone/>
            </a:pPr>
            <a:endParaRPr lang="fr-FR" sz="4300" b="1" dirty="0"/>
          </a:p>
          <a:p>
            <a:pPr marL="0" indent="0">
              <a:lnSpc>
                <a:spcPct val="110000"/>
              </a:lnSpc>
              <a:buNone/>
            </a:pPr>
            <a:r>
              <a:rPr lang="fr-FR" sz="4900" b="1" dirty="0"/>
              <a:t> </a:t>
            </a:r>
            <a:endParaRPr lang="fr-FR" sz="1650" dirty="0"/>
          </a:p>
          <a:p>
            <a:pPr marL="0" indent="0">
              <a:buNone/>
            </a:pPr>
            <a:endParaRPr lang="fr-FR" sz="1950" b="1" dirty="0"/>
          </a:p>
          <a:p>
            <a:pPr marL="0" indent="0">
              <a:buNone/>
            </a:pPr>
            <a:endParaRPr lang="fr-FR" sz="1950" b="1" dirty="0"/>
          </a:p>
          <a:p>
            <a:pPr marL="0" indent="0" algn="r">
              <a:buNone/>
            </a:pPr>
            <a:r>
              <a:rPr lang="fr-FR" sz="1700" b="1" dirty="0"/>
              <a:t>Présentée par : Dre Leila </a:t>
            </a:r>
            <a:r>
              <a:rPr lang="fr-FR" sz="1700" b="1" dirty="0" err="1"/>
              <a:t>Bouchebcheb</a:t>
            </a:r>
            <a:r>
              <a:rPr lang="fr-FR" sz="1700" b="1" dirty="0"/>
              <a:t>    </a:t>
            </a:r>
          </a:p>
        </p:txBody>
      </p:sp>
      <p:sp>
        <p:nvSpPr>
          <p:cNvPr id="5" name="AutoShape 2" descr="ROC 2023 – Technologies éducatives pour l'enseignement et l'apprentissage">
            <a:extLst>
              <a:ext uri="{FF2B5EF4-FFF2-40B4-BE49-F238E27FC236}">
                <a16:creationId xmlns:a16="http://schemas.microsoft.com/office/drawing/2014/main" id="{ED103607-F757-7E27-16FB-C26EE7E52E9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6" name="Image 5">
            <a:extLst>
              <a:ext uri="{FF2B5EF4-FFF2-40B4-BE49-F238E27FC236}">
                <a16:creationId xmlns:a16="http://schemas.microsoft.com/office/drawing/2014/main" id="{87EE0D01-AB8B-6828-7FA7-E38599CBD3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1700" y="2598083"/>
            <a:ext cx="2605399" cy="596950"/>
          </a:xfrm>
          <a:prstGeom prst="rect">
            <a:avLst/>
          </a:prstGeom>
          <a:noFill/>
        </p:spPr>
      </p:pic>
      <p:sp>
        <p:nvSpPr>
          <p:cNvPr id="7" name="Rectangle : coins arrondis 6">
            <a:extLst>
              <a:ext uri="{FF2B5EF4-FFF2-40B4-BE49-F238E27FC236}">
                <a16:creationId xmlns:a16="http://schemas.microsoft.com/office/drawing/2014/main" id="{C77D995A-9B15-5729-B6A9-4A7D1D942D20}"/>
              </a:ext>
            </a:extLst>
          </p:cNvPr>
          <p:cNvSpPr/>
          <p:nvPr/>
        </p:nvSpPr>
        <p:spPr>
          <a:xfrm>
            <a:off x="1835696" y="3327721"/>
            <a:ext cx="5256584" cy="15498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i="0" dirty="0">
                <a:solidFill>
                  <a:srgbClr val="FFFFFF"/>
                </a:solidFill>
                <a:effectLst/>
                <a:latin typeface="Yantramanav"/>
              </a:rPr>
              <a:t>La personne en formation au cœur de l'apprentissage avec le numérique</a:t>
            </a:r>
          </a:p>
          <a:p>
            <a:pPr algn="ctr"/>
            <a:r>
              <a:rPr lang="fr-FR" sz="1400" b="1" cap="all" spc="145" dirty="0">
                <a:solidFill>
                  <a:srgbClr val="9AC9BF"/>
                </a:solidFill>
                <a:effectLst/>
                <a:latin typeface="Open Sans" panose="020B0606030504020204" pitchFamily="34" charset="0"/>
                <a:ea typeface="Times New Roman" panose="02020603050405020304" pitchFamily="18" charset="0"/>
                <a:cs typeface="Arial" panose="020B0604020202020204" pitchFamily="34" charset="0"/>
              </a:rPr>
              <a:t>15, 16 ET 17 NOVEMBRE 2023</a:t>
            </a:r>
            <a:endParaRPr lang="fr-FR" sz="1400" dirty="0">
              <a:effectLst/>
              <a:latin typeface="Calibri" panose="020F0502020204030204" pitchFamily="34" charset="0"/>
              <a:ea typeface="Calibri" panose="020F0502020204030204" pitchFamily="34" charset="0"/>
              <a:cs typeface="Arial" panose="020B0604020202020204" pitchFamily="34" charset="0"/>
            </a:endParaRPr>
          </a:p>
          <a:p>
            <a:pPr algn="ctr"/>
            <a:endParaRPr lang="fr-FR" sz="1200" b="1" cap="all" spc="145" dirty="0">
              <a:solidFill>
                <a:srgbClr val="9AC9BF"/>
              </a:solidFill>
              <a:effectLst/>
              <a:latin typeface="Open Sans" panose="020B0606030504020204" pitchFamily="34" charset="0"/>
              <a:ea typeface="Times New Roman" panose="02020603050405020304" pitchFamily="18" charset="0"/>
              <a:cs typeface="Arial" panose="020B0604020202020204" pitchFamily="34" charset="0"/>
            </a:endParaRPr>
          </a:p>
          <a:p>
            <a:pPr algn="ctr"/>
            <a:endParaRPr lang="fr-FR" sz="1200" b="1" i="0" cap="all" spc="145" dirty="0">
              <a:solidFill>
                <a:srgbClr val="9AC9BF"/>
              </a:solidFill>
              <a:latin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3643310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91680" y="467739"/>
            <a:ext cx="6048672" cy="630554"/>
          </a:xfrm>
          <a:effectLst>
            <a:outerShdw blurRad="50800" dist="50800" dir="5400000" algn="ctr" rotWithShape="0">
              <a:schemeClr val="tx2">
                <a:lumMod val="50000"/>
                <a:lumOff val="50000"/>
              </a:schemeClr>
            </a:outerShdw>
          </a:effectLst>
        </p:spPr>
        <p:txBody>
          <a:bodyPr>
            <a:noAutofit/>
          </a:bodyPr>
          <a:lstStyle/>
          <a:p>
            <a:pPr algn="ctr"/>
            <a:r>
              <a:rPr lang="fr-FR" sz="2000" b="1" dirty="0">
                <a:latin typeface="Times New Roman" panose="02020603050405020304" pitchFamily="18" charset="0"/>
                <a:cs typeface="Times New Roman" panose="02020603050405020304" pitchFamily="18" charset="0"/>
              </a:rPr>
              <a:t>Corpus et méthodologie</a:t>
            </a:r>
          </a:p>
        </p:txBody>
      </p:sp>
      <p:sp>
        <p:nvSpPr>
          <p:cNvPr id="3" name="Espace réservé du contenu 2"/>
          <p:cNvSpPr>
            <a:spLocks noGrp="1"/>
          </p:cNvSpPr>
          <p:nvPr>
            <p:ph idx="1"/>
          </p:nvPr>
        </p:nvSpPr>
        <p:spPr>
          <a:xfrm>
            <a:off x="683568" y="1098293"/>
            <a:ext cx="8064896" cy="529196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p:spPr>
        <p:txBody>
          <a:bodyPr>
            <a:normAutofit/>
          </a:bodyPr>
          <a:lstStyle/>
          <a:p>
            <a:pPr marL="0" indent="0">
              <a:buNone/>
            </a:pPr>
            <a:endParaRPr lang="fr-FR" b="1" u="sng" dirty="0">
              <a:latin typeface="Times New Roman" panose="02020603050405020304" pitchFamily="18" charset="0"/>
              <a:cs typeface="Times New Roman" panose="02020603050405020304" pitchFamily="18" charset="0"/>
            </a:endParaRPr>
          </a:p>
          <a:p>
            <a:pPr marL="0" indent="0" algn="just">
              <a:lnSpc>
                <a:spcPct val="100000"/>
              </a:lnSpc>
              <a:buNone/>
            </a:pPr>
            <a:r>
              <a:rPr lang="fr-FR" sz="1800" dirty="0"/>
              <a:t>La formation en question ainsi que les entretiens  ont  été réalisés à l’ENSC; étant donné qu’en Algérie c’est l’institution la plus étoffée en équipement technologique</a:t>
            </a:r>
            <a:endParaRPr lang="fr-FR" sz="1800" b="1" u="sng" dirty="0">
              <a:latin typeface="Times New Roman" panose="02020603050405020304" pitchFamily="18" charset="0"/>
              <a:cs typeface="Times New Roman" panose="02020603050405020304" pitchFamily="18" charset="0"/>
            </a:endParaRPr>
          </a:p>
          <a:p>
            <a:pPr marL="0" indent="0" algn="just">
              <a:buNone/>
            </a:pPr>
            <a:r>
              <a:rPr lang="fr-FR" sz="1800" b="1" u="sng" dirty="0">
                <a:latin typeface="Times New Roman" panose="02020603050405020304" pitchFamily="18" charset="0"/>
                <a:cs typeface="Times New Roman" panose="02020603050405020304" pitchFamily="18" charset="0"/>
              </a:rPr>
              <a:t>1.</a:t>
            </a:r>
            <a:r>
              <a:rPr lang="fr-FR" sz="1800" b="1" dirty="0"/>
              <a:t> </a:t>
            </a:r>
            <a:r>
              <a:rPr lang="fr-FR" sz="1800" b="1" dirty="0">
                <a:latin typeface="Times New Roman" panose="02020603050405020304" pitchFamily="18" charset="0"/>
                <a:cs typeface="Times New Roman" panose="02020603050405020304" pitchFamily="18" charset="0"/>
              </a:rPr>
              <a:t>Une formation en TIC via la plateforme Moodle</a:t>
            </a:r>
          </a:p>
          <a:p>
            <a:pPr marL="0" indent="0" algn="just">
              <a:lnSpc>
                <a:spcPct val="100000"/>
              </a:lnSpc>
              <a:buNone/>
            </a:pPr>
            <a:r>
              <a:rPr lang="fr-FR" sz="1800" b="1" dirty="0">
                <a:cs typeface="Times New Roman" panose="02020603050405020304" pitchFamily="18" charset="0"/>
              </a:rPr>
              <a:t>  *</a:t>
            </a:r>
            <a:r>
              <a:rPr lang="fr-FR" sz="1800" dirty="0">
                <a:cs typeface="Times New Roman" panose="02020603050405020304" pitchFamily="18" charset="0"/>
              </a:rPr>
              <a:t>Participation de 50 enseignants des  départements de langues.</a:t>
            </a:r>
          </a:p>
          <a:p>
            <a:pPr marL="0" indent="0" algn="just">
              <a:lnSpc>
                <a:spcPct val="100000"/>
              </a:lnSpc>
              <a:buNone/>
            </a:pPr>
            <a:r>
              <a:rPr lang="fr-FR" sz="1800" dirty="0">
                <a:cs typeface="Times New Roman" panose="02020603050405020304" pitchFamily="18" charset="0"/>
              </a:rPr>
              <a:t>  </a:t>
            </a:r>
            <a:r>
              <a:rPr lang="fr-FR" sz="1800" b="1" dirty="0">
                <a:cs typeface="Times New Roman" panose="02020603050405020304" pitchFamily="18" charset="0"/>
              </a:rPr>
              <a:t>*</a:t>
            </a:r>
            <a:r>
              <a:rPr lang="fr-FR" sz="1800" dirty="0">
                <a:cs typeface="Times New Roman" panose="02020603050405020304" pitchFamily="18" charset="0"/>
              </a:rPr>
              <a:t>Utilisation de différents documents (power point, </a:t>
            </a:r>
            <a:r>
              <a:rPr lang="fr-FR" sz="1800" dirty="0" err="1">
                <a:cs typeface="Times New Roman" panose="02020603050405020304" pitchFamily="18" charset="0"/>
              </a:rPr>
              <a:t>blog,forum</a:t>
            </a:r>
            <a:r>
              <a:rPr lang="fr-FR" sz="1800" dirty="0">
                <a:cs typeface="Times New Roman" panose="02020603050405020304" pitchFamily="18" charset="0"/>
              </a:rPr>
              <a:t>, messagerie…)</a:t>
            </a:r>
          </a:p>
          <a:p>
            <a:pPr marL="0" indent="0" algn="just">
              <a:lnSpc>
                <a:spcPct val="100000"/>
              </a:lnSpc>
              <a:buNone/>
            </a:pPr>
            <a:r>
              <a:rPr lang="fr-FR" sz="1800" b="1" dirty="0">
                <a:latin typeface="Times New Roman" panose="02020603050405020304" pitchFamily="18" charset="0"/>
                <a:cs typeface="Times New Roman" panose="02020603050405020304" pitchFamily="18" charset="0"/>
              </a:rPr>
              <a:t>  </a:t>
            </a:r>
          </a:p>
          <a:p>
            <a:pPr marL="0" indent="0" algn="just">
              <a:buNone/>
            </a:pPr>
            <a:r>
              <a:rPr lang="fr-FR" sz="1800" b="1" u="sng" dirty="0">
                <a:latin typeface="Times New Roman" panose="02020603050405020304" pitchFamily="18" charset="0"/>
                <a:cs typeface="Times New Roman" panose="02020603050405020304" pitchFamily="18" charset="0"/>
              </a:rPr>
              <a:t>2.</a:t>
            </a:r>
            <a:r>
              <a:rPr lang="fr-FR" sz="1800" b="1" dirty="0">
                <a:latin typeface="Times New Roman" panose="02020603050405020304" pitchFamily="18" charset="0"/>
                <a:cs typeface="Times New Roman" panose="02020603050405020304" pitchFamily="18" charset="0"/>
              </a:rPr>
              <a:t> La démarche pédagogique</a:t>
            </a:r>
          </a:p>
          <a:p>
            <a:pPr algn="just"/>
            <a:r>
              <a:rPr lang="fr-FR" sz="1800" dirty="0"/>
              <a:t>un premier temps les enseignants sont initiés à la définition des TICE, de la FOAD, les différents types de formation en FOAD synchrone et asynchrone, les outils pour la FOAD, pourquoi recourir à la FOAD ?, les cours en ligne, consulter les ressources multimédia.</a:t>
            </a:r>
          </a:p>
          <a:p>
            <a:pPr algn="just"/>
            <a:r>
              <a:rPr lang="fr-FR" sz="1800" dirty="0"/>
              <a:t>Dans les entretiens à l’intention des enseignants, nous leur avons donné la liberté de s’exprimer autour d’un vocabulaire propre aux TICE. </a:t>
            </a:r>
          </a:p>
          <a:p>
            <a:pPr marL="0" indent="0">
              <a:buNone/>
            </a:pPr>
            <a:endParaRPr lang="fr-FR" sz="3200" dirty="0">
              <a:latin typeface="Times New Roman" panose="02020603050405020304" pitchFamily="18" charset="0"/>
              <a:cs typeface="Times New Roman" panose="02020603050405020304" pitchFamily="18" charset="0"/>
            </a:endParaRP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pic>
        <p:nvPicPr>
          <p:cNvPr id="4" name="Son enregistré">
            <a:hlinkClick r:id="" action="ppaction://media"/>
            <a:extLst>
              <a:ext uri="{FF2B5EF4-FFF2-40B4-BE49-F238E27FC236}">
                <a16:creationId xmlns:a16="http://schemas.microsoft.com/office/drawing/2014/main" id="{655B5793-4364-B627-8239-93CA336796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40410632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barn(inVertical)">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additive="base">
                                        <p:cTn id="3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additive="base">
                                        <p:cTn id="4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 calcmode="lin" valueType="num">
                                      <p:cBhvr additive="base">
                                        <p:cTn id="48"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 calcmode="lin" valueType="num">
                                      <p:cBhvr additive="base">
                                        <p:cTn id="54"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1290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rgbClr val="F3F3F2">
                <a:alpha val="76000"/>
                <a:lumMod val="75000"/>
                <a:lumOff val="2500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691680" y="116632"/>
            <a:ext cx="5904656" cy="648071"/>
          </a:xfrm>
          <a:ln w="85725" cap="rnd" cmpd="sng">
            <a:solidFill>
              <a:srgbClr val="F3F3F2"/>
            </a:solidFill>
            <a:prstDash val="lgDashDot"/>
            <a:miter lim="800000"/>
          </a:ln>
          <a:effectLst>
            <a:outerShdw blurRad="50800" dist="50800" dir="5400000" algn="ctr" rotWithShape="0">
              <a:schemeClr val="tx2">
                <a:lumMod val="50000"/>
                <a:lumOff val="50000"/>
              </a:schemeClr>
            </a:outerShdw>
          </a:effectLst>
        </p:spPr>
        <p:txBody>
          <a:bodyPr>
            <a:noAutofit/>
          </a:bodyPr>
          <a:lstStyle/>
          <a:p>
            <a:pPr algn="ctr"/>
            <a:br>
              <a:rPr lang="fr-FR" sz="2000" b="1" dirty="0">
                <a:latin typeface="Times New Roman" panose="02020603050405020304" pitchFamily="18" charset="0"/>
                <a:cs typeface="Times New Roman" panose="02020603050405020304" pitchFamily="18" charset="0"/>
              </a:rPr>
            </a:br>
            <a:r>
              <a:rPr lang="fr-FR" sz="2000" b="1" dirty="0">
                <a:latin typeface="Times New Roman" panose="02020603050405020304" pitchFamily="18" charset="0"/>
                <a:cs typeface="Times New Roman" panose="02020603050405020304" pitchFamily="18" charset="0"/>
              </a:rPr>
              <a:t>ANALYSE DES Résultats </a:t>
            </a:r>
          </a:p>
        </p:txBody>
      </p:sp>
      <p:sp>
        <p:nvSpPr>
          <p:cNvPr id="3" name="Espace réservé du contenu 2"/>
          <p:cNvSpPr>
            <a:spLocks noGrp="1"/>
          </p:cNvSpPr>
          <p:nvPr>
            <p:ph idx="1"/>
          </p:nvPr>
        </p:nvSpPr>
        <p:spPr>
          <a:xfrm>
            <a:off x="899592" y="610693"/>
            <a:ext cx="7848872" cy="5770635"/>
          </a:xfrm>
        </p:spPr>
        <p:txBody>
          <a:bodyPr>
            <a:normAutofit/>
          </a:bodyPr>
          <a:lstStyle/>
          <a:p>
            <a:pPr marL="0" indent="0" algn="just">
              <a:lnSpc>
                <a:spcPct val="100000"/>
              </a:lnSpc>
              <a:spcBef>
                <a:spcPts val="0"/>
              </a:spcBef>
              <a:buNone/>
            </a:pPr>
            <a:r>
              <a:rPr lang="fr-FR" sz="3200" dirty="0">
                <a:latin typeface="Aptos" panose="020B0004020202020204" pitchFamily="34" charset="0"/>
                <a:cs typeface="Aharoni" panose="02010803020104030203" pitchFamily="2" charset="-79"/>
              </a:rPr>
              <a:t>          </a:t>
            </a:r>
          </a:p>
          <a:p>
            <a:pPr marL="0" indent="0" algn="just">
              <a:lnSpc>
                <a:spcPct val="100000"/>
              </a:lnSpc>
              <a:spcBef>
                <a:spcPts val="0"/>
              </a:spcBef>
              <a:buNone/>
            </a:pPr>
            <a:r>
              <a:rPr lang="fr-FR" sz="1700" dirty="0">
                <a:latin typeface="Aptos" panose="020B0004020202020204" pitchFamily="34" charset="0"/>
                <a:cs typeface="Aharoni" panose="02010803020104030203" pitchFamily="2" charset="-79"/>
              </a:rPr>
              <a:t>               </a:t>
            </a:r>
          </a:p>
          <a:p>
            <a:pPr marL="0" indent="0" algn="just">
              <a:lnSpc>
                <a:spcPct val="100000"/>
              </a:lnSpc>
              <a:spcBef>
                <a:spcPts val="0"/>
              </a:spcBef>
              <a:buNone/>
            </a:pPr>
            <a:r>
              <a:rPr lang="fr-FR" sz="1700" dirty="0">
                <a:latin typeface="Aptos" panose="020B0004020202020204" pitchFamily="34" charset="0"/>
                <a:cs typeface="Aharoni" panose="02010803020104030203" pitchFamily="2" charset="-79"/>
              </a:rPr>
              <a:t>              </a:t>
            </a:r>
            <a:r>
              <a:rPr lang="fr-FR" sz="1700" dirty="0">
                <a:solidFill>
                  <a:schemeClr val="tx1"/>
                </a:solidFill>
                <a:cs typeface="Aharoni" panose="02010803020104030203" pitchFamily="2" charset="-79"/>
              </a:rPr>
              <a:t>Nous avons analysé  les propos, attitudes et comportements des enseignants en termes de difficultés sujettes aux nouveaux modes d’enseignement/apprentissage avec l’intégration des TICE.</a:t>
            </a:r>
            <a:endParaRPr lang="fr-FR" sz="1700" b="1" dirty="0">
              <a:solidFill>
                <a:schemeClr val="tx1"/>
              </a:solidFill>
              <a:cs typeface="Aharoni" panose="02010803020104030203" pitchFamily="2" charset="-79"/>
            </a:endParaRPr>
          </a:p>
          <a:p>
            <a:pPr algn="just">
              <a:lnSpc>
                <a:spcPct val="100000"/>
              </a:lnSpc>
              <a:buFont typeface="Wingdings" panose="05000000000000000000" pitchFamily="2" charset="2"/>
              <a:buChar char="§"/>
            </a:pPr>
            <a:r>
              <a:rPr lang="fr-FR" sz="1700" dirty="0">
                <a:solidFill>
                  <a:schemeClr val="tx1"/>
                </a:solidFill>
              </a:rPr>
              <a:t>De la réticence à l’adoption de nouveaux modes d’enseignement ; </a:t>
            </a:r>
          </a:p>
          <a:p>
            <a:pPr algn="just">
              <a:lnSpc>
                <a:spcPct val="100000"/>
              </a:lnSpc>
            </a:pPr>
            <a:r>
              <a:rPr lang="fr-FR" sz="1700" dirty="0">
                <a:solidFill>
                  <a:schemeClr val="tx1"/>
                </a:solidFill>
              </a:rPr>
              <a:t>Les enseignants au départ satisfaits de la formation se disent encore plus satisfaits si leurs apprenants développeront des attitudes positives suite à l’intégration des TICE dans leurs enseignements; </a:t>
            </a:r>
          </a:p>
          <a:p>
            <a:pPr algn="just">
              <a:lnSpc>
                <a:spcPct val="100000"/>
              </a:lnSpc>
            </a:pPr>
            <a:r>
              <a:rPr lang="fr-FR" sz="1700" dirty="0">
                <a:solidFill>
                  <a:schemeClr val="tx1"/>
                </a:solidFill>
              </a:rPr>
              <a:t>Suite à cette formation qui les a impliqués dans le domaine des TICE, les enseignants ont développé des compétences leur permettant de revoir le programme de formation du système universitaire;</a:t>
            </a:r>
          </a:p>
          <a:p>
            <a:pPr algn="just">
              <a:lnSpc>
                <a:spcPct val="100000"/>
              </a:lnSpc>
            </a:pPr>
            <a:r>
              <a:rPr lang="fr-FR" sz="1700" dirty="0">
                <a:solidFill>
                  <a:schemeClr val="tx1"/>
                </a:solidFill>
              </a:rPr>
              <a:t>Au cours de la création des scénarios pédagogiques, les enseignants ont pu réfléchir à différentes activités à proposer aux étudiants, allant jusqu’à la création d’activités innovantes;</a:t>
            </a:r>
          </a:p>
          <a:p>
            <a:pPr>
              <a:lnSpc>
                <a:spcPct val="100000"/>
              </a:lnSpc>
            </a:pPr>
            <a:r>
              <a:rPr lang="fr-FR" sz="1700" dirty="0">
                <a:solidFill>
                  <a:schemeClr val="tx1"/>
                </a:solidFill>
              </a:rPr>
              <a:t>Notre étude a montré que l’utilisation des TIC peut avoir des effets positifs sur la manière d’enseigner ainsi que sur la réussite des étudiants dans leur développement cognitif. Pour ce faire, il faudrait que leur intégration soit en adéquation avec l’approche pédagogique des enseignants.</a:t>
            </a:r>
          </a:p>
          <a:p>
            <a:pPr marL="0" indent="0">
              <a:buNone/>
            </a:pPr>
            <a:endParaRPr lang="fr-FR" dirty="0"/>
          </a:p>
          <a:p>
            <a:pPr marL="0" indent="0" algn="just">
              <a:buNone/>
            </a:pPr>
            <a:endParaRPr lang="fr-FR" dirty="0"/>
          </a:p>
          <a:p>
            <a:pPr>
              <a:buFont typeface="Wingdings" panose="05000000000000000000" pitchFamily="2" charset="2"/>
              <a:buChar char="§"/>
            </a:pPr>
            <a:endParaRPr lang="fr-FR" dirty="0"/>
          </a:p>
        </p:txBody>
      </p:sp>
      <p:pic>
        <p:nvPicPr>
          <p:cNvPr id="4" name="Son enregistré">
            <a:hlinkClick r:id="" action="ppaction://media"/>
            <a:extLst>
              <a:ext uri="{FF2B5EF4-FFF2-40B4-BE49-F238E27FC236}">
                <a16:creationId xmlns:a16="http://schemas.microsoft.com/office/drawing/2014/main" id="{AD013AFB-750F-B387-4E33-1133322F5E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509038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 calcmode="lin" valueType="num">
                                      <p:cBhvr additive="base">
                                        <p:cTn id="4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1324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96879" y="836712"/>
            <a:ext cx="7920880" cy="5738361"/>
          </a:xfrm>
        </p:spPr>
        <p:txBody>
          <a:bodyPr>
            <a:noAutofit/>
          </a:bodyPr>
          <a:lstStyle/>
          <a:p>
            <a:pPr marL="0" indent="0">
              <a:buNone/>
            </a:pPr>
            <a:endParaRPr lang="fr-FR" sz="2800" b="1" dirty="0">
              <a:latin typeface="Times New Roman" panose="02020603050405020304" pitchFamily="18" charset="0"/>
              <a:cs typeface="Times New Roman" panose="02020603050405020304" pitchFamily="18" charset="0"/>
            </a:endParaRPr>
          </a:p>
          <a:p>
            <a:pPr marL="0" indent="0">
              <a:buNone/>
            </a:pPr>
            <a:endParaRPr lang="fr-FR" sz="2800" b="1" dirty="0">
              <a:latin typeface="Times New Roman" panose="02020603050405020304" pitchFamily="18" charset="0"/>
              <a:cs typeface="Times New Roman" panose="02020603050405020304" pitchFamily="18" charset="0"/>
            </a:endParaRPr>
          </a:p>
        </p:txBody>
      </p:sp>
      <p:sp>
        <p:nvSpPr>
          <p:cNvPr id="4" name="Titre 1">
            <a:extLst>
              <a:ext uri="{FF2B5EF4-FFF2-40B4-BE49-F238E27FC236}">
                <a16:creationId xmlns:a16="http://schemas.microsoft.com/office/drawing/2014/main" id="{7086FA85-55CF-3A8F-8B5E-A3339C421B64}"/>
              </a:ext>
            </a:extLst>
          </p:cNvPr>
          <p:cNvSpPr>
            <a:spLocks noGrp="1"/>
          </p:cNvSpPr>
          <p:nvPr>
            <p:ph type="title"/>
          </p:nvPr>
        </p:nvSpPr>
        <p:spPr>
          <a:xfrm>
            <a:off x="940175" y="368288"/>
            <a:ext cx="7634288" cy="936848"/>
          </a:xfrm>
          <a:ln w="85725" cap="rnd" cmpd="sng">
            <a:solidFill>
              <a:srgbClr val="F3F3F2"/>
            </a:solidFill>
            <a:prstDash val="lgDashDot"/>
            <a:miter lim="800000"/>
          </a:ln>
          <a:effectLst>
            <a:outerShdw blurRad="50800" dist="50800" dir="5400000" algn="ctr" rotWithShape="0">
              <a:schemeClr val="tx2">
                <a:lumMod val="50000"/>
                <a:lumOff val="50000"/>
              </a:schemeClr>
            </a:outerShdw>
          </a:effectLst>
        </p:spPr>
        <p:txBody>
          <a:bodyPr>
            <a:noAutofit/>
          </a:bodyPr>
          <a:lstStyle/>
          <a:p>
            <a:pPr algn="ctr"/>
            <a:br>
              <a:rPr lang="fr-FR" sz="2000" b="1" dirty="0">
                <a:latin typeface="Times New Roman" panose="02020603050405020304" pitchFamily="18" charset="0"/>
                <a:cs typeface="Times New Roman" panose="02020603050405020304" pitchFamily="18" charset="0"/>
              </a:rPr>
            </a:br>
            <a:r>
              <a:rPr lang="fr-FR" sz="2000" b="1" dirty="0">
                <a:latin typeface="Times New Roman" panose="02020603050405020304" pitchFamily="18" charset="0"/>
                <a:cs typeface="Times New Roman" panose="02020603050405020304" pitchFamily="18" charset="0"/>
              </a:rPr>
              <a:t>Retombées de l’</a:t>
            </a:r>
            <a:r>
              <a:rPr lang="fr-FR" sz="2000" b="1" dirty="0" err="1">
                <a:latin typeface="Times New Roman" panose="02020603050405020304" pitchFamily="18" charset="0"/>
                <a:cs typeface="Times New Roman" panose="02020603050405020304" pitchFamily="18" charset="0"/>
              </a:rPr>
              <a:t>integration</a:t>
            </a:r>
            <a:r>
              <a:rPr lang="fr-FR" sz="2000" b="1" dirty="0">
                <a:latin typeface="Times New Roman" panose="02020603050405020304" pitchFamily="18" charset="0"/>
                <a:cs typeface="Times New Roman" panose="02020603050405020304" pitchFamily="18" charset="0"/>
              </a:rPr>
              <a:t> des TICE DANS LA FORMATION DES FORMATEURS</a:t>
            </a:r>
          </a:p>
        </p:txBody>
      </p:sp>
      <p:sp>
        <p:nvSpPr>
          <p:cNvPr id="5" name="ZoneTexte 4">
            <a:extLst>
              <a:ext uri="{FF2B5EF4-FFF2-40B4-BE49-F238E27FC236}">
                <a16:creationId xmlns:a16="http://schemas.microsoft.com/office/drawing/2014/main" id="{CEA55F39-FEA0-E013-03E6-8555C5CAD974}"/>
              </a:ext>
            </a:extLst>
          </p:cNvPr>
          <p:cNvSpPr txBox="1"/>
          <p:nvPr/>
        </p:nvSpPr>
        <p:spPr>
          <a:xfrm>
            <a:off x="940174" y="1979778"/>
            <a:ext cx="7520257" cy="4129336"/>
          </a:xfrm>
          <a:prstGeom prst="rect">
            <a:avLst/>
          </a:prstGeom>
          <a:noFill/>
        </p:spPr>
        <p:txBody>
          <a:bodyPr wrap="square">
            <a:spAutoFit/>
          </a:bodyPr>
          <a:lstStyle/>
          <a:p>
            <a:pPr indent="449580" algn="just">
              <a:spcAft>
                <a:spcPts val="1000"/>
              </a:spcAft>
            </a:pPr>
            <a:r>
              <a:rPr lang="fr-FR" sz="1600" dirty="0">
                <a:effectLst/>
                <a:latin typeface="Times New Roman" panose="02020603050405020304" pitchFamily="18" charset="0"/>
                <a:ea typeface="Calibri" panose="020F0502020204030204" pitchFamily="34" charset="0"/>
                <a:cs typeface="Times New Roman" panose="02020603050405020304" pitchFamily="18" charset="0"/>
              </a:rPr>
              <a:t>A l’ENS de Constantine, l’implantation des TICS s’est effectuée  progressivement et rationnellement à différents niveaux :</a:t>
            </a:r>
          </a:p>
          <a:p>
            <a:pPr indent="449580" algn="just"/>
            <a:r>
              <a:rPr lang="fr-FR" sz="1600" dirty="0">
                <a:latin typeface="Times New Roman" panose="02020603050405020304" pitchFamily="18" charset="0"/>
                <a:ea typeface="Calibri" panose="020F0502020204030204" pitchFamily="34" charset="0"/>
                <a:cs typeface="Times New Roman" panose="02020603050405020304" pitchFamily="18" charset="0"/>
              </a:rPr>
              <a:t>Apres l’expérience réalisée auprès des enseignants témoins, </a:t>
            </a:r>
            <a:r>
              <a:rPr lang="fr-FR" sz="1600" dirty="0">
                <a:effectLst/>
                <a:latin typeface="Times New Roman" panose="02020603050405020304" pitchFamily="18" charset="0"/>
                <a:ea typeface="Calibri" panose="020F0502020204030204" pitchFamily="34" charset="0"/>
                <a:cs typeface="Times New Roman" panose="02020603050405020304" pitchFamily="18" charset="0"/>
              </a:rPr>
              <a:t>une formation en FOAD (formation ouverte et à distance) a été dispensée à tous les enseignants de l’école pour leur permettre d’utiliser ce procédé  via des plateformes (ex : </a:t>
            </a:r>
            <a:r>
              <a:rPr lang="fr-FR" sz="1600" dirty="0" err="1">
                <a:effectLst/>
                <a:latin typeface="Times New Roman" panose="02020603050405020304" pitchFamily="18" charset="0"/>
                <a:ea typeface="Calibri" panose="020F0502020204030204" pitchFamily="34" charset="0"/>
                <a:cs typeface="Times New Roman" panose="02020603050405020304" pitchFamily="18" charset="0"/>
              </a:rPr>
              <a:t>Acolad</a:t>
            </a:r>
            <a:r>
              <a:rPr lang="fr-FR" sz="1600" dirty="0">
                <a:effectLst/>
                <a:latin typeface="Times New Roman" panose="02020603050405020304" pitchFamily="18" charset="0"/>
                <a:ea typeface="Calibri" panose="020F0502020204030204" pitchFamily="34" charset="0"/>
                <a:cs typeface="Times New Roman" panose="02020603050405020304" pitchFamily="18" charset="0"/>
              </a:rPr>
              <a:t> et Moodle entre autres).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r>
              <a:rPr lang="fr-FR" sz="1600" dirty="0">
                <a:effectLst/>
                <a:latin typeface="Times New Roman" panose="02020603050405020304" pitchFamily="18" charset="0"/>
                <a:ea typeface="Calibri" panose="020F0502020204030204" pitchFamily="34" charset="0"/>
                <a:cs typeface="Times New Roman" panose="02020603050405020304" pitchFamily="18" charset="0"/>
              </a:rPr>
              <a:t>Ensuite les enseignants ont été intégrés dans le projet « Tempus Ide@ » via des ateliers transfert (le tutorat et l’élaboration d’un projet pédagogique dans le contexte coopératif et collaboratif).</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r>
              <a:rPr lang="fr-FR" sz="1600" dirty="0">
                <a:effectLst/>
                <a:latin typeface="Times New Roman" panose="02020603050405020304" pitchFamily="18" charset="0"/>
                <a:ea typeface="Calibri" panose="020F0502020204030204" pitchFamily="34" charset="0"/>
                <a:cs typeface="Times New Roman" panose="02020603050405020304" pitchFamily="18" charset="0"/>
              </a:rPr>
              <a:t>Par le biais des TICE, les enseignants ont pu suivre des activités   sur plusieurs plateformes et échanger éventuellement leurs expériences acquises avec leurs apprenants au sein des espaces multimédia.</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r>
              <a:rPr lang="fr-FR" sz="1600" dirty="0">
                <a:effectLst/>
                <a:latin typeface="Times New Roman" panose="02020603050405020304" pitchFamily="18" charset="0"/>
                <a:ea typeface="Calibri" panose="020F0502020204030204" pitchFamily="34" charset="0"/>
                <a:cs typeface="Times New Roman" panose="02020603050405020304" pitchFamily="18" charset="0"/>
              </a:rPr>
              <a:t>D’autres formations concernant l’utilisation des TICE en master Pro UTICEF (utilisation des technologies de l’information et de la communication dans le domaine de l’enseignement et de la formation), et un master francophone, ont été assurées.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spcAft>
                <a:spcPts val="1000"/>
              </a:spcAft>
            </a:pP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Son enregistré">
            <a:hlinkClick r:id="" action="ppaction://media"/>
            <a:extLst>
              <a:ext uri="{FF2B5EF4-FFF2-40B4-BE49-F238E27FC236}">
                <a16:creationId xmlns:a16="http://schemas.microsoft.com/office/drawing/2014/main" id="{4EDB4FE7-2AB0-B9D6-CF3E-BE61B45AB2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6205010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16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83569" y="598343"/>
            <a:ext cx="7920880" cy="6259657"/>
          </a:xfrm>
        </p:spPr>
        <p:txBody>
          <a:bodyPr>
            <a:normAutofit/>
          </a:bodyPr>
          <a:lstStyle/>
          <a:p>
            <a:pPr marL="0" indent="0">
              <a:buNone/>
            </a:pPr>
            <a:r>
              <a:rPr lang="fr-FR" sz="2800" b="1" i="1" u="sng" dirty="0">
                <a:latin typeface="Times New Roman" panose="02020603050405020304" pitchFamily="18" charset="0"/>
                <a:cs typeface="Times New Roman" panose="02020603050405020304" pitchFamily="18" charset="0"/>
              </a:rPr>
              <a:t>En conclusion</a:t>
            </a:r>
            <a:r>
              <a:rPr lang="fr-FR" sz="2400" b="1" dirty="0">
                <a:latin typeface="Times New Roman" panose="02020603050405020304" pitchFamily="18" charset="0"/>
                <a:cs typeface="Times New Roman" panose="02020603050405020304" pitchFamily="18" charset="0"/>
              </a:rPr>
              <a:t>...</a:t>
            </a:r>
          </a:p>
          <a:p>
            <a:pPr algn="just"/>
            <a:r>
              <a:rPr lang="fr-FR" sz="2400" b="1" dirty="0">
                <a:latin typeface="Times New Roman" panose="02020603050405020304" pitchFamily="18" charset="0"/>
                <a:cs typeface="Times New Roman" panose="02020603050405020304" pitchFamily="18" charset="0"/>
              </a:rPr>
              <a:t> </a:t>
            </a:r>
            <a:r>
              <a:rPr lang="fr-FR" dirty="0"/>
              <a:t>Les TICE, auxquelles il devient impératif d’y croire (Flipo, 2012), sont aujourd’hui une nécessité pour de larges segments de la société, elles sont utilisées dans les administrations, le secteur public et privé, les banques, et la formation, le E-learning.</a:t>
            </a:r>
          </a:p>
          <a:p>
            <a:pPr algn="just"/>
            <a:r>
              <a:rPr lang="fr-FR" dirty="0"/>
              <a:t>Pour ces raisons précitées, nous appuyons les propos de Karsenti et </a:t>
            </a:r>
            <a:r>
              <a:rPr lang="fr-FR" dirty="0" err="1"/>
              <a:t>Peraya</a:t>
            </a:r>
            <a:r>
              <a:rPr lang="fr-FR" dirty="0"/>
              <a:t> (2002), qui affirment que « les TIC sont de puissants outils cognitifs », ils n’ont pas tort, car les TICE ne sont rentables et efficaces que si le formateur accepte le changement et accepte aussi de transformer son savoir-faire pour faire évoluer ses conceptions et ses pratiques sociales et professionnelles.</a:t>
            </a:r>
          </a:p>
          <a:p>
            <a:pPr algn="just">
              <a:spcBef>
                <a:spcPts val="0"/>
              </a:spcBef>
            </a:pPr>
            <a:r>
              <a:rPr lang="fr-FR" dirty="0">
                <a:effectLst/>
                <a:latin typeface="Gill Sans MT" panose="020B0502020104020203" pitchFamily="34" charset="0"/>
                <a:ea typeface="Calibri" panose="020F0502020204030204" pitchFamily="34" charset="0"/>
                <a:cs typeface="Arial" panose="020B0604020202020204" pitchFamily="34" charset="0"/>
              </a:rPr>
              <a:t>L’intégration du numérique et de la distance  dans la formation, vue comme « alternative à la professionnalisation » ,est devenu un des enjeux de la formation universitaire et professionnelle, saurons nous l’exploiter à bon escient ? L’avenir nous le dira…</a:t>
            </a:r>
          </a:p>
          <a:p>
            <a:pPr algn="just"/>
            <a:endParaRPr lang="fr-FR" dirty="0"/>
          </a:p>
          <a:p>
            <a:pPr algn="just"/>
            <a:endParaRPr lang="fr-FR" dirty="0"/>
          </a:p>
          <a:p>
            <a:pPr marL="0" indent="0">
              <a:buNone/>
            </a:pPr>
            <a:endParaRPr lang="fr-FR" dirty="0"/>
          </a:p>
        </p:txBody>
      </p:sp>
      <p:pic>
        <p:nvPicPr>
          <p:cNvPr id="2" name="Son enregistré">
            <a:hlinkClick r:id="" action="ppaction://media"/>
            <a:extLst>
              <a:ext uri="{FF2B5EF4-FFF2-40B4-BE49-F238E27FC236}">
                <a16:creationId xmlns:a16="http://schemas.microsoft.com/office/drawing/2014/main" id="{E8D0E2D6-2EB0-DA4D-7208-565F499EB3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0144016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8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085" y="540913"/>
            <a:ext cx="8444285" cy="5555087"/>
          </a:xfrm>
          <a:prstGeom prst="rect">
            <a:avLst/>
          </a:prstGeom>
        </p:spPr>
      </p:pic>
      <p:sp>
        <p:nvSpPr>
          <p:cNvPr id="3" name="Subtitle 2"/>
          <p:cNvSpPr>
            <a:spLocks noGrp="1"/>
          </p:cNvSpPr>
          <p:nvPr>
            <p:ph type="subTitle" idx="1"/>
          </p:nvPr>
        </p:nvSpPr>
        <p:spPr>
          <a:xfrm>
            <a:off x="568643" y="5949280"/>
            <a:ext cx="8047168" cy="1287887"/>
          </a:xfrm>
        </p:spPr>
        <p:txBody>
          <a:bodyPr>
            <a:noAutofit/>
          </a:bodyPr>
          <a:lstStyle/>
          <a:p>
            <a:r>
              <a:rPr lang="en-US" sz="4800" b="1" dirty="0">
                <a:solidFill>
                  <a:srgbClr val="C00000"/>
                </a:solidFill>
                <a:latin typeface="Algerian" panose="04020705040A02060702" pitchFamily="82" charset="0"/>
              </a:rPr>
              <a:t>M e r c </a:t>
            </a:r>
            <a:r>
              <a:rPr lang="en-US" sz="4800" b="1" dirty="0" err="1">
                <a:solidFill>
                  <a:srgbClr val="C00000"/>
                </a:solidFill>
                <a:latin typeface="Algerian" panose="04020705040A02060702" pitchFamily="82" charset="0"/>
              </a:rPr>
              <a:t>i</a:t>
            </a:r>
            <a:endParaRPr lang="en-US" sz="4800" b="1" dirty="0">
              <a:solidFill>
                <a:srgbClr val="C00000"/>
              </a:solidFill>
              <a:latin typeface="Algerian" panose="04020705040A02060702" pitchFamily="82" charset="0"/>
            </a:endParaRPr>
          </a:p>
        </p:txBody>
      </p:sp>
    </p:spTree>
    <p:extLst>
      <p:ext uri="{BB962C8B-B14F-4D97-AF65-F5344CB8AC3E}">
        <p14:creationId xmlns:p14="http://schemas.microsoft.com/office/powerpoint/2010/main" val="436435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out)">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363071" y="3079769"/>
            <a:ext cx="7670342" cy="2594319"/>
          </a:xfrm>
        </p:spPr>
        <p:txBody>
          <a:bodyPr>
            <a:normAutofit fontScale="90000"/>
          </a:bodyPr>
          <a:lstStyle/>
          <a:p>
            <a:pPr algn="ctr"/>
            <a:r>
              <a:rPr lang="fr-FR" sz="4000" b="1" i="1" dirty="0">
                <a:solidFill>
                  <a:schemeClr val="accent1">
                    <a:lumMod val="75000"/>
                  </a:schemeClr>
                </a:solidFill>
                <a:effectLst/>
                <a:latin typeface="Arial" panose="020B0604020202020204" pitchFamily="34" charset="0"/>
              </a:rPr>
              <a:t>Le sceau de la technologie dans l’enseignement supérieur en Algérie</a:t>
            </a:r>
            <a:br>
              <a:rPr lang="fr-FR" dirty="0">
                <a:solidFill>
                  <a:schemeClr val="tx1"/>
                </a:solidFill>
              </a:rPr>
            </a:br>
            <a:endParaRPr lang="fr-FR" dirty="0">
              <a:solidFill>
                <a:schemeClr val="tx1"/>
              </a:solidFill>
            </a:endParaRPr>
          </a:p>
        </p:txBody>
      </p:sp>
      <p:sp>
        <p:nvSpPr>
          <p:cNvPr id="4" name="Flèche droite rayée 3"/>
          <p:cNvSpPr/>
          <p:nvPr/>
        </p:nvSpPr>
        <p:spPr>
          <a:xfrm>
            <a:off x="4728948" y="6277644"/>
            <a:ext cx="1237682" cy="36347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6" name="Rectangle 5"/>
          <p:cNvSpPr/>
          <p:nvPr/>
        </p:nvSpPr>
        <p:spPr>
          <a:xfrm>
            <a:off x="1450249" y="1246320"/>
            <a:ext cx="6233265" cy="846386"/>
          </a:xfrm>
          <a:prstGeom prst="rect">
            <a:avLst/>
          </a:prstGeom>
        </p:spPr>
        <p:txBody>
          <a:bodyPr wrap="square">
            <a:spAutoFit/>
          </a:bodyPr>
          <a:lstStyle/>
          <a:p>
            <a:pPr algn="ctr"/>
            <a:r>
              <a:rPr lang="fr-FR" sz="2800" b="1" dirty="0">
                <a:latin typeface="Times New Roman" panose="02020603050405020304" pitchFamily="18" charset="0"/>
                <a:ea typeface="Times New Roman" panose="02020603050405020304" pitchFamily="18" charset="0"/>
              </a:rPr>
              <a:t>Intitulé de la communication:</a:t>
            </a:r>
            <a:endParaRPr lang="fr-FR" sz="2800" dirty="0"/>
          </a:p>
          <a:p>
            <a:pPr algn="ctr"/>
            <a:r>
              <a:rPr lang="fr-FR" sz="2100" b="1" dirty="0">
                <a:latin typeface="Times New Roman" panose="02020603050405020304" pitchFamily="18" charset="0"/>
                <a:ea typeface="Times New Roman" panose="02020603050405020304" pitchFamily="18" charset="0"/>
              </a:rPr>
              <a:t> </a:t>
            </a:r>
            <a:endParaRPr lang="fr-FR" sz="1500" dirty="0">
              <a:latin typeface="Times New Roman" panose="02020603050405020304" pitchFamily="18" charset="0"/>
              <a:ea typeface="Times New Roman" panose="02020603050405020304" pitchFamily="18" charset="0"/>
            </a:endParaRPr>
          </a:p>
        </p:txBody>
      </p:sp>
      <p:pic>
        <p:nvPicPr>
          <p:cNvPr id="5" name="Son enregistré">
            <a:hlinkClick r:id="" action="ppaction://media"/>
            <a:extLst>
              <a:ext uri="{FF2B5EF4-FFF2-40B4-BE49-F238E27FC236}">
                <a16:creationId xmlns:a16="http://schemas.microsoft.com/office/drawing/2014/main" id="{E8B99417-A104-3632-6423-AB03EAEADF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95929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27584" y="1628800"/>
            <a:ext cx="7704856" cy="5206587"/>
          </a:xfrm>
        </p:spPr>
        <p:txBody>
          <a:bodyPr>
            <a:normAutofit/>
          </a:bodyPr>
          <a:lstStyle/>
          <a:p>
            <a:pPr algn="just"/>
            <a:r>
              <a:rPr lang="fr-FR" sz="2000" i="1" dirty="0"/>
              <a:t>Les technologies de l’information et de la communication pour l’information (TICE)  dans le sens que l’on retrouve dans le contexte didactique constructiviste.</a:t>
            </a:r>
            <a:endParaRPr lang="fr-FR" sz="2000" dirty="0"/>
          </a:p>
          <a:p>
            <a:pPr algn="just"/>
            <a:r>
              <a:rPr lang="fr-FR" sz="2000" i="1" dirty="0"/>
              <a:t>Les usages des TICE dans l’enseignement supérieur sont de moins en moins négligés. Les dispositifs de formation en ligne, conduisent à repenser l’acte traditionnel de l’enseignement et les pratiques des enseignants : « apprendre à apprendre » peut suivre un autre cheminement. Ceci a amené l’Etat à s’y investir de plus en plus, financièrement et humainement. </a:t>
            </a:r>
            <a:endParaRPr lang="fr-FR" sz="2000" dirty="0">
              <a:latin typeface="Times New Roman" panose="02020603050405020304" pitchFamily="18" charset="0"/>
              <a:cs typeface="Times New Roman" panose="02020603050405020304" pitchFamily="18" charset="0"/>
            </a:endParaRPr>
          </a:p>
          <a:p>
            <a:pPr algn="just"/>
            <a:r>
              <a:rPr lang="fr-FR" sz="2000" i="1" dirty="0"/>
              <a:t>Nous avons donc souhaité interroger la réalité du terrain en questionnant les projets pédagogiques, intégrant les TICE et qui sont construits collectivement à l’intérieur de l’ENSC. </a:t>
            </a:r>
            <a:endParaRPr lang="fr-FR" sz="2000" dirty="0"/>
          </a:p>
        </p:txBody>
      </p:sp>
      <p:sp>
        <p:nvSpPr>
          <p:cNvPr id="4" name="Hexagone 3"/>
          <p:cNvSpPr/>
          <p:nvPr/>
        </p:nvSpPr>
        <p:spPr>
          <a:xfrm>
            <a:off x="1547664" y="116632"/>
            <a:ext cx="6326171" cy="136815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t>LES RAISONS DU CHOIX DU SUJET</a:t>
            </a:r>
          </a:p>
        </p:txBody>
      </p:sp>
      <p:pic>
        <p:nvPicPr>
          <p:cNvPr id="2" name="Son enregistré">
            <a:hlinkClick r:id="" action="ppaction://media"/>
            <a:extLst>
              <a:ext uri="{FF2B5EF4-FFF2-40B4-BE49-F238E27FC236}">
                <a16:creationId xmlns:a16="http://schemas.microsoft.com/office/drawing/2014/main" id="{EABB78A1-9686-9D2B-6B0A-BDDA57E525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8376066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80">
                                          <p:stCondLst>
                                            <p:cond delay="0"/>
                                          </p:stCondLst>
                                        </p:cTn>
                                        <p:tgtEl>
                                          <p:spTgt spid="3">
                                            <p:txEl>
                                              <p:pRg st="0" end="0"/>
                                            </p:txEl>
                                          </p:spTgt>
                                        </p:tgtEl>
                                      </p:cBhvr>
                                    </p:animEffect>
                                    <p:anim calcmode="lin" valueType="num">
                                      <p:cBhvr>
                                        <p:cTn id="15"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xEl>
                                              <p:pRg st="0" end="0"/>
                                            </p:txEl>
                                          </p:spTgt>
                                        </p:tgtEl>
                                      </p:cBhvr>
                                      <p:to x="100000" y="60000"/>
                                    </p:animScale>
                                    <p:animScale>
                                      <p:cBhvr>
                                        <p:cTn id="21" dur="166" decel="50000">
                                          <p:stCondLst>
                                            <p:cond delay="676"/>
                                          </p:stCondLst>
                                        </p:cTn>
                                        <p:tgtEl>
                                          <p:spTgt spid="3">
                                            <p:txEl>
                                              <p:pRg st="0" end="0"/>
                                            </p:txEl>
                                          </p:spTgt>
                                        </p:tgtEl>
                                      </p:cBhvr>
                                      <p:to x="100000" y="100000"/>
                                    </p:animScale>
                                    <p:animScale>
                                      <p:cBhvr>
                                        <p:cTn id="22" dur="26">
                                          <p:stCondLst>
                                            <p:cond delay="1312"/>
                                          </p:stCondLst>
                                        </p:cTn>
                                        <p:tgtEl>
                                          <p:spTgt spid="3">
                                            <p:txEl>
                                              <p:pRg st="0" end="0"/>
                                            </p:txEl>
                                          </p:spTgt>
                                        </p:tgtEl>
                                      </p:cBhvr>
                                      <p:to x="100000" y="80000"/>
                                    </p:animScale>
                                    <p:animScale>
                                      <p:cBhvr>
                                        <p:cTn id="23" dur="166" decel="50000">
                                          <p:stCondLst>
                                            <p:cond delay="1338"/>
                                          </p:stCondLst>
                                        </p:cTn>
                                        <p:tgtEl>
                                          <p:spTgt spid="3">
                                            <p:txEl>
                                              <p:pRg st="0" end="0"/>
                                            </p:txEl>
                                          </p:spTgt>
                                        </p:tgtEl>
                                      </p:cBhvr>
                                      <p:to x="100000" y="100000"/>
                                    </p:animScale>
                                    <p:animScale>
                                      <p:cBhvr>
                                        <p:cTn id="24" dur="26">
                                          <p:stCondLst>
                                            <p:cond delay="1642"/>
                                          </p:stCondLst>
                                        </p:cTn>
                                        <p:tgtEl>
                                          <p:spTgt spid="3">
                                            <p:txEl>
                                              <p:pRg st="0" end="0"/>
                                            </p:txEl>
                                          </p:spTgt>
                                        </p:tgtEl>
                                      </p:cBhvr>
                                      <p:to x="100000" y="90000"/>
                                    </p:animScale>
                                    <p:animScale>
                                      <p:cBhvr>
                                        <p:cTn id="25" dur="166" decel="50000">
                                          <p:stCondLst>
                                            <p:cond delay="1668"/>
                                          </p:stCondLst>
                                        </p:cTn>
                                        <p:tgtEl>
                                          <p:spTgt spid="3">
                                            <p:txEl>
                                              <p:pRg st="0" end="0"/>
                                            </p:txEl>
                                          </p:spTgt>
                                        </p:tgtEl>
                                      </p:cBhvr>
                                      <p:to x="100000" y="100000"/>
                                    </p:animScale>
                                    <p:animScale>
                                      <p:cBhvr>
                                        <p:cTn id="26" dur="26">
                                          <p:stCondLst>
                                            <p:cond delay="1808"/>
                                          </p:stCondLst>
                                        </p:cTn>
                                        <p:tgtEl>
                                          <p:spTgt spid="3">
                                            <p:txEl>
                                              <p:pRg st="0" end="0"/>
                                            </p:txEl>
                                          </p:spTgt>
                                        </p:tgtEl>
                                      </p:cBhvr>
                                      <p:to x="100000" y="95000"/>
                                    </p:animScale>
                                    <p:animScale>
                                      <p:cBhvr>
                                        <p:cTn id="27" dur="166" decel="50000">
                                          <p:stCondLst>
                                            <p:cond delay="1834"/>
                                          </p:stCondLst>
                                        </p:cTn>
                                        <p:tgtEl>
                                          <p:spTgt spid="3">
                                            <p:txEl>
                                              <p:pRg st="0" end="0"/>
                                            </p:txEl>
                                          </p:spTgt>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wipe(down)">
                                      <p:cBhvr>
                                        <p:cTn id="32" dur="580">
                                          <p:stCondLst>
                                            <p:cond delay="0"/>
                                          </p:stCondLst>
                                        </p:cTn>
                                        <p:tgtEl>
                                          <p:spTgt spid="3">
                                            <p:txEl>
                                              <p:pRg st="1" end="1"/>
                                            </p:txEl>
                                          </p:spTgt>
                                        </p:tgtEl>
                                      </p:cBhvr>
                                    </p:animEffect>
                                    <p:anim calcmode="lin" valueType="num">
                                      <p:cBhvr>
                                        <p:cTn id="33"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3">
                                            <p:txEl>
                                              <p:pRg st="1" end="1"/>
                                            </p:txEl>
                                          </p:spTgt>
                                        </p:tgtEl>
                                      </p:cBhvr>
                                      <p:to x="100000" y="60000"/>
                                    </p:animScale>
                                    <p:animScale>
                                      <p:cBhvr>
                                        <p:cTn id="39" dur="166" decel="50000">
                                          <p:stCondLst>
                                            <p:cond delay="676"/>
                                          </p:stCondLst>
                                        </p:cTn>
                                        <p:tgtEl>
                                          <p:spTgt spid="3">
                                            <p:txEl>
                                              <p:pRg st="1" end="1"/>
                                            </p:txEl>
                                          </p:spTgt>
                                        </p:tgtEl>
                                      </p:cBhvr>
                                      <p:to x="100000" y="100000"/>
                                    </p:animScale>
                                    <p:animScale>
                                      <p:cBhvr>
                                        <p:cTn id="40" dur="26">
                                          <p:stCondLst>
                                            <p:cond delay="1312"/>
                                          </p:stCondLst>
                                        </p:cTn>
                                        <p:tgtEl>
                                          <p:spTgt spid="3">
                                            <p:txEl>
                                              <p:pRg st="1" end="1"/>
                                            </p:txEl>
                                          </p:spTgt>
                                        </p:tgtEl>
                                      </p:cBhvr>
                                      <p:to x="100000" y="80000"/>
                                    </p:animScale>
                                    <p:animScale>
                                      <p:cBhvr>
                                        <p:cTn id="41" dur="166" decel="50000">
                                          <p:stCondLst>
                                            <p:cond delay="1338"/>
                                          </p:stCondLst>
                                        </p:cTn>
                                        <p:tgtEl>
                                          <p:spTgt spid="3">
                                            <p:txEl>
                                              <p:pRg st="1" end="1"/>
                                            </p:txEl>
                                          </p:spTgt>
                                        </p:tgtEl>
                                      </p:cBhvr>
                                      <p:to x="100000" y="100000"/>
                                    </p:animScale>
                                    <p:animScale>
                                      <p:cBhvr>
                                        <p:cTn id="42" dur="26">
                                          <p:stCondLst>
                                            <p:cond delay="1642"/>
                                          </p:stCondLst>
                                        </p:cTn>
                                        <p:tgtEl>
                                          <p:spTgt spid="3">
                                            <p:txEl>
                                              <p:pRg st="1" end="1"/>
                                            </p:txEl>
                                          </p:spTgt>
                                        </p:tgtEl>
                                      </p:cBhvr>
                                      <p:to x="100000" y="90000"/>
                                    </p:animScale>
                                    <p:animScale>
                                      <p:cBhvr>
                                        <p:cTn id="43" dur="166" decel="50000">
                                          <p:stCondLst>
                                            <p:cond delay="1668"/>
                                          </p:stCondLst>
                                        </p:cTn>
                                        <p:tgtEl>
                                          <p:spTgt spid="3">
                                            <p:txEl>
                                              <p:pRg st="1" end="1"/>
                                            </p:txEl>
                                          </p:spTgt>
                                        </p:tgtEl>
                                      </p:cBhvr>
                                      <p:to x="100000" y="100000"/>
                                    </p:animScale>
                                    <p:animScale>
                                      <p:cBhvr>
                                        <p:cTn id="44" dur="26">
                                          <p:stCondLst>
                                            <p:cond delay="1808"/>
                                          </p:stCondLst>
                                        </p:cTn>
                                        <p:tgtEl>
                                          <p:spTgt spid="3">
                                            <p:txEl>
                                              <p:pRg st="1" end="1"/>
                                            </p:txEl>
                                          </p:spTgt>
                                        </p:tgtEl>
                                      </p:cBhvr>
                                      <p:to x="100000" y="95000"/>
                                    </p:animScale>
                                    <p:animScale>
                                      <p:cBhvr>
                                        <p:cTn id="45" dur="166" decel="50000">
                                          <p:stCondLst>
                                            <p:cond delay="1834"/>
                                          </p:stCondLst>
                                        </p:cTn>
                                        <p:tgtEl>
                                          <p:spTgt spid="3">
                                            <p:txEl>
                                              <p:pRg st="1" end="1"/>
                                            </p:txEl>
                                          </p:spTgt>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nodeType="clickEffect">
                                  <p:stCondLst>
                                    <p:cond delay="0"/>
                                  </p:stCondLst>
                                  <p:childTnLst>
                                    <p:set>
                                      <p:cBhvr>
                                        <p:cTn id="49" dur="1" fill="hold">
                                          <p:stCondLst>
                                            <p:cond delay="0"/>
                                          </p:stCondLst>
                                        </p:cTn>
                                        <p:tgtEl>
                                          <p:spTgt spid="3">
                                            <p:txEl>
                                              <p:pRg st="2" end="2"/>
                                            </p:txEl>
                                          </p:spTgt>
                                        </p:tgtEl>
                                        <p:attrNameLst>
                                          <p:attrName>style.visibility</p:attrName>
                                        </p:attrNameLst>
                                      </p:cBhvr>
                                      <p:to>
                                        <p:strVal val="visible"/>
                                      </p:to>
                                    </p:set>
                                    <p:animEffect transition="in" filter="wipe(down)">
                                      <p:cBhvr>
                                        <p:cTn id="50" dur="580">
                                          <p:stCondLst>
                                            <p:cond delay="0"/>
                                          </p:stCondLst>
                                        </p:cTn>
                                        <p:tgtEl>
                                          <p:spTgt spid="3">
                                            <p:txEl>
                                              <p:pRg st="2" end="2"/>
                                            </p:txEl>
                                          </p:spTgt>
                                        </p:tgtEl>
                                      </p:cBhvr>
                                    </p:animEffect>
                                    <p:anim calcmode="lin" valueType="num">
                                      <p:cBhvr>
                                        <p:cTn id="51"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56" dur="26">
                                          <p:stCondLst>
                                            <p:cond delay="650"/>
                                          </p:stCondLst>
                                        </p:cTn>
                                        <p:tgtEl>
                                          <p:spTgt spid="3">
                                            <p:txEl>
                                              <p:pRg st="2" end="2"/>
                                            </p:txEl>
                                          </p:spTgt>
                                        </p:tgtEl>
                                      </p:cBhvr>
                                      <p:to x="100000" y="60000"/>
                                    </p:animScale>
                                    <p:animScale>
                                      <p:cBhvr>
                                        <p:cTn id="57" dur="166" decel="50000">
                                          <p:stCondLst>
                                            <p:cond delay="676"/>
                                          </p:stCondLst>
                                        </p:cTn>
                                        <p:tgtEl>
                                          <p:spTgt spid="3">
                                            <p:txEl>
                                              <p:pRg st="2" end="2"/>
                                            </p:txEl>
                                          </p:spTgt>
                                        </p:tgtEl>
                                      </p:cBhvr>
                                      <p:to x="100000" y="100000"/>
                                    </p:animScale>
                                    <p:animScale>
                                      <p:cBhvr>
                                        <p:cTn id="58" dur="26">
                                          <p:stCondLst>
                                            <p:cond delay="1312"/>
                                          </p:stCondLst>
                                        </p:cTn>
                                        <p:tgtEl>
                                          <p:spTgt spid="3">
                                            <p:txEl>
                                              <p:pRg st="2" end="2"/>
                                            </p:txEl>
                                          </p:spTgt>
                                        </p:tgtEl>
                                      </p:cBhvr>
                                      <p:to x="100000" y="80000"/>
                                    </p:animScale>
                                    <p:animScale>
                                      <p:cBhvr>
                                        <p:cTn id="59" dur="166" decel="50000">
                                          <p:stCondLst>
                                            <p:cond delay="1338"/>
                                          </p:stCondLst>
                                        </p:cTn>
                                        <p:tgtEl>
                                          <p:spTgt spid="3">
                                            <p:txEl>
                                              <p:pRg st="2" end="2"/>
                                            </p:txEl>
                                          </p:spTgt>
                                        </p:tgtEl>
                                      </p:cBhvr>
                                      <p:to x="100000" y="100000"/>
                                    </p:animScale>
                                    <p:animScale>
                                      <p:cBhvr>
                                        <p:cTn id="60" dur="26">
                                          <p:stCondLst>
                                            <p:cond delay="1642"/>
                                          </p:stCondLst>
                                        </p:cTn>
                                        <p:tgtEl>
                                          <p:spTgt spid="3">
                                            <p:txEl>
                                              <p:pRg st="2" end="2"/>
                                            </p:txEl>
                                          </p:spTgt>
                                        </p:tgtEl>
                                      </p:cBhvr>
                                      <p:to x="100000" y="90000"/>
                                    </p:animScale>
                                    <p:animScale>
                                      <p:cBhvr>
                                        <p:cTn id="61" dur="166" decel="50000">
                                          <p:stCondLst>
                                            <p:cond delay="1668"/>
                                          </p:stCondLst>
                                        </p:cTn>
                                        <p:tgtEl>
                                          <p:spTgt spid="3">
                                            <p:txEl>
                                              <p:pRg st="2" end="2"/>
                                            </p:txEl>
                                          </p:spTgt>
                                        </p:tgtEl>
                                      </p:cBhvr>
                                      <p:to x="100000" y="100000"/>
                                    </p:animScale>
                                    <p:animScale>
                                      <p:cBhvr>
                                        <p:cTn id="62" dur="26">
                                          <p:stCondLst>
                                            <p:cond delay="1808"/>
                                          </p:stCondLst>
                                        </p:cTn>
                                        <p:tgtEl>
                                          <p:spTgt spid="3">
                                            <p:txEl>
                                              <p:pRg st="2" end="2"/>
                                            </p:txEl>
                                          </p:spTgt>
                                        </p:tgtEl>
                                      </p:cBhvr>
                                      <p:to x="100000" y="95000"/>
                                    </p:animScale>
                                    <p:animScale>
                                      <p:cBhvr>
                                        <p:cTn id="63" dur="166" decel="50000">
                                          <p:stCondLst>
                                            <p:cond delay="1834"/>
                                          </p:stCondLst>
                                        </p:cTn>
                                        <p:tgtEl>
                                          <p:spTgt spid="3">
                                            <p:txEl>
                                              <p:pRg st="2" end="2"/>
                                            </p:txEl>
                                          </p:spTgt>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776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620688"/>
            <a:ext cx="6798734" cy="1303867"/>
          </a:xfrm>
          <a:solidFill>
            <a:srgbClr val="FFC000"/>
          </a:solidFill>
          <a:ln w="28575">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a:lstStyle/>
          <a:p>
            <a:r>
              <a:rPr lang="fr-FR" dirty="0">
                <a:solidFill>
                  <a:schemeClr val="tx1"/>
                </a:solidFill>
              </a:rPr>
              <a:t>PROBLEMATIQUE</a:t>
            </a:r>
          </a:p>
        </p:txBody>
      </p:sp>
      <p:sp>
        <p:nvSpPr>
          <p:cNvPr id="3" name="Espace réservé du contenu 2"/>
          <p:cNvSpPr>
            <a:spLocks noGrp="1"/>
          </p:cNvSpPr>
          <p:nvPr>
            <p:ph idx="1"/>
          </p:nvPr>
        </p:nvSpPr>
        <p:spPr>
          <a:xfrm>
            <a:off x="899591" y="2564904"/>
            <a:ext cx="7272809" cy="3444997"/>
          </a:xfr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3500000" scaled="1"/>
            <a:tileRect/>
          </a:gradFill>
          <a:ln w="38100">
            <a:solidFill>
              <a:schemeClr val="tx1"/>
            </a:solidFill>
          </a:ln>
          <a:effectLst>
            <a:outerShdw blurRad="152400" dist="317500" dir="5400000" sx="90000" sy="-19000" rotWithShape="0">
              <a:prstClr val="black">
                <a:alpha val="15000"/>
              </a:prstClr>
            </a:outerShdw>
          </a:effectLst>
          <a:scene3d>
            <a:camera prst="orthographicFront"/>
            <a:lightRig rig="threePt" dir="t"/>
          </a:scene3d>
          <a:sp3d>
            <a:bevelT w="114300" prst="hardEdge"/>
          </a:sp3d>
        </p:spPr>
        <p:txBody>
          <a:bodyPr>
            <a:noAutofit/>
          </a:bodyPr>
          <a:lstStyle/>
          <a:p>
            <a:endParaRPr lang="fr-FR" sz="2000" dirty="0"/>
          </a:p>
          <a:p>
            <a:pPr marL="0" indent="0" algn="just">
              <a:buNone/>
            </a:pPr>
            <a:r>
              <a:rPr lang="fr-FR" sz="2000" dirty="0"/>
              <a:t>              L’objectif visé par notre étude, est de comprendre comment l’utilisation des TIC dans un environnement FAD, pourrait contribuer au développement de l’enseignement/apprentissage via un dispositif virtuel  visant les pratiques pédagogiques et professionnelles des enseignants. La littératie numérique, motiverait-elle les enseignants à mettre en place un enseignement virtuel et outillé qui dotera les apprenants de nouvelles compétences ? </a:t>
            </a:r>
          </a:p>
        </p:txBody>
      </p:sp>
      <p:pic>
        <p:nvPicPr>
          <p:cNvPr id="4" name="Son enregistré">
            <a:hlinkClick r:id="" action="ppaction://media"/>
            <a:extLst>
              <a:ext uri="{FF2B5EF4-FFF2-40B4-BE49-F238E27FC236}">
                <a16:creationId xmlns:a16="http://schemas.microsoft.com/office/drawing/2014/main" id="{5ED73735-AE76-5205-D937-410CD708C5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481792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anim calcmode="lin" valueType="num">
                                      <p:cBhvr additive="base">
                                        <p:cTn id="11"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2"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786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4"/>
                </p:tgtEl>
              </p:cMediaNode>
            </p:audio>
          </p:childTnLst>
        </p:cTn>
      </p:par>
    </p:tnLst>
    <p:bldLst>
      <p:bldP spid="2" grpId="0" animBg="1"/>
      <p:bldP spid="2" grpId="1" animBg="1"/>
      <p:bldP spid="3"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idx="1"/>
          </p:nvPr>
        </p:nvSpPr>
        <p:spPr bwMode="auto">
          <a:xfrm>
            <a:off x="611559" y="1258888"/>
            <a:ext cx="7920880" cy="477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lnSpc>
                <a:spcPct val="100000"/>
              </a:lnSpc>
              <a:spcBef>
                <a:spcPct val="0"/>
              </a:spcBef>
              <a:spcAft>
                <a:spcPct val="0"/>
              </a:spcAft>
              <a:buSzTx/>
              <a:buFont typeface="Wingdings" panose="05000000000000000000" pitchFamily="2" charset="2"/>
              <a:buChar char="v"/>
            </a:pPr>
            <a:r>
              <a:rPr lang="fr-FR" altLang="fr-FR" sz="2800" dirty="0">
                <a:latin typeface="Times New Roman" panose="02020603050405020304" pitchFamily="18" charset="0"/>
                <a:cs typeface="Times New Roman" panose="02020603050405020304" pitchFamily="18" charset="0"/>
              </a:rPr>
              <a:t>    </a:t>
            </a:r>
            <a:r>
              <a:rPr lang="fr-FR" altLang="fr-FR" sz="2000" dirty="0">
                <a:latin typeface="Times New Roman" panose="02020603050405020304" pitchFamily="18" charset="0"/>
                <a:cs typeface="Times New Roman" panose="02020603050405020304" pitchFamily="18" charset="0"/>
              </a:rPr>
              <a:t> </a:t>
            </a:r>
            <a:r>
              <a:rPr lang="fr-FR" sz="2000" dirty="0"/>
              <a:t>La formation que nous proposons en FOAD, permet-elle et facilite-t-elle l’ancrage et l’utilisation des TICE à des fins pédagogiques et professionnelles </a:t>
            </a:r>
            <a:r>
              <a:rPr lang="fr-FR" altLang="fr-FR" sz="2000" dirty="0">
                <a:latin typeface="Times New Roman" panose="02020603050405020304" pitchFamily="18" charset="0"/>
                <a:cs typeface="Times New Roman" panose="02020603050405020304" pitchFamily="18" charset="0"/>
              </a:rPr>
              <a:t>?</a:t>
            </a:r>
          </a:p>
          <a:p>
            <a:pPr marL="0" lvl="0" indent="0" algn="just" eaLnBrk="0" fontAlgn="base" hangingPunct="0">
              <a:lnSpc>
                <a:spcPct val="100000"/>
              </a:lnSpc>
              <a:spcBef>
                <a:spcPct val="0"/>
              </a:spcBef>
              <a:spcAft>
                <a:spcPct val="0"/>
              </a:spcAft>
              <a:buSzTx/>
              <a:buNone/>
            </a:pPr>
            <a:endParaRPr kumimoji="0" lang="fr-FR" altLang="fr-FR"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lvl="0" algn="just" eaLnBrk="0" fontAlgn="base" hangingPunct="0">
              <a:lnSpc>
                <a:spcPct val="100000"/>
              </a:lnSpc>
              <a:spcBef>
                <a:spcPct val="0"/>
              </a:spcBef>
              <a:spcAft>
                <a:spcPct val="0"/>
              </a:spcAft>
              <a:buSzTx/>
              <a:buFont typeface="Wingdings" panose="05000000000000000000" pitchFamily="2" charset="2"/>
              <a:buChar char="v"/>
            </a:pPr>
            <a:r>
              <a:rPr lang="fr-FR" sz="2000" dirty="0"/>
              <a:t>       Quels sont les instruments de cette situation qui soutiennent les enseignants dans leur travail de création et de mise en ligne des cours et participent ainsi au développement de leur créativité ? Ces instruments, sont-ils des ressources ou des contraintes </a:t>
            </a:r>
            <a:r>
              <a:rPr lang="fr-FR" altLang="fr-FR" sz="2000" dirty="0">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None/>
              <a:tabLst/>
            </a:pPr>
            <a:endParaRPr lang="fr-FR" altLang="fr-FR" sz="2800" dirty="0">
              <a:latin typeface="Times New Roman" panose="02020603050405020304" pitchFamily="18" charset="0"/>
              <a:cs typeface="Times New Roman" panose="02020603050405020304" pitchFamily="18" charset="0"/>
            </a:endParaRPr>
          </a:p>
          <a:p>
            <a:pPr algn="just" eaLnBrk="0" fontAlgn="base" hangingPunct="0">
              <a:lnSpc>
                <a:spcPct val="100000"/>
              </a:lnSpc>
              <a:spcBef>
                <a:spcPct val="0"/>
              </a:spcBef>
              <a:spcAft>
                <a:spcPct val="0"/>
              </a:spcAft>
              <a:buSzTx/>
              <a:buFont typeface="Wingdings" panose="05000000000000000000" pitchFamily="2" charset="2"/>
              <a:buChar char="v"/>
            </a:pPr>
            <a:r>
              <a:rPr lang="fr-FR" sz="2000" dirty="0"/>
              <a:t>        L’utilisation de la plateforme, participe-t-elle à l'enrichissement des cours et des ressources à mobiliser ? favorise-t-elle la mobilisation des savoirs et </a:t>
            </a:r>
            <a:r>
              <a:rPr lang="fr-FR" sz="2000" dirty="0" err="1"/>
              <a:t>savoirs-faire</a:t>
            </a:r>
            <a:r>
              <a:rPr lang="fr-FR" sz="2000" dirty="0"/>
              <a:t> appris lors de cette nouvelle expérience vécue dans le contexte virtuel </a:t>
            </a:r>
            <a:r>
              <a:rPr lang="fr-FR" altLang="fr-FR" sz="2000" dirty="0">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None/>
              <a:tabLst/>
            </a:pPr>
            <a:endParaRPr kumimoji="0" lang="fr-FR" altLang="fr-FR"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5" name="Picture 2" descr="C:\Users\cverreyd\AppData\Local\Microsoft\Windows\Temporary Internet Files\Content.IE5\&#10;324G14RG\MCj04420720000[1].wmf" title="LLJ"/>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7684" y="188640"/>
            <a:ext cx="5688631" cy="1080120"/>
          </a:xfrm>
          <a:prstGeom prst="rect">
            <a:avLst/>
          </a:prstGeom>
          <a:solidFill>
            <a:srgbClr val="FFC000"/>
          </a:solidFill>
          <a:ln>
            <a:noFill/>
          </a:ln>
          <a:effectLst>
            <a:glow rad="127000">
              <a:schemeClr val="bg2">
                <a:alpha val="5000"/>
              </a:schemeClr>
            </a:glow>
            <a:outerShdw blurRad="50800" dist="50800" dir="5400000" algn="ctr" rotWithShape="0">
              <a:srgbClr val="000000"/>
            </a:outerShdw>
            <a:reflection blurRad="1270000" stA="11000" endPos="37000" dist="50800" dir="5400000" sy="-100000" algn="bl" rotWithShape="0"/>
          </a:effectLst>
        </p:spPr>
      </p:pic>
      <p:pic>
        <p:nvPicPr>
          <p:cNvPr id="2" name="Son enregistré">
            <a:hlinkClick r:id="" action="ppaction://media"/>
            <a:extLst>
              <a:ext uri="{FF2B5EF4-FFF2-40B4-BE49-F238E27FC236}">
                <a16:creationId xmlns:a16="http://schemas.microsoft.com/office/drawing/2014/main" id="{F45976B9-F9E3-D3B9-2171-1854D9AB56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28723735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barn(inVertical)">
                                      <p:cBhvr>
                                        <p:cTn id="11" dur="500"/>
                                        <p:tgtEl>
                                          <p:spTgt spid="4">
                                            <p:txEl>
                                              <p:pRg st="0" end="0"/>
                                            </p:txEl>
                                          </p:spTgt>
                                        </p:tgtEl>
                                      </p:cBhvr>
                                    </p:animEffect>
                                  </p:childTnLst>
                                </p:cTn>
                              </p:par>
                              <p:par>
                                <p:cTn id="12" presetID="42" presetClass="entr" presetSubtype="0" fill="hold" nodeType="with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circle(in)">
                                      <p:cBhvr>
                                        <p:cTn id="21" dur="2000"/>
                                        <p:tgtEl>
                                          <p:spTgt spid="4">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750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07157" y="116632"/>
            <a:ext cx="7633742" cy="478761"/>
          </a:xfrm>
          <a:effectLst>
            <a:reflection blurRad="6350" stA="50000" endA="300" endPos="38500" dist="508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pPr algn="ctr"/>
            <a:r>
              <a:rPr lang="fr-FR" sz="3200" b="1" cap="none" spc="0" dirty="0">
                <a:ln w="6600">
                  <a:solidFill>
                    <a:schemeClr val="accent2"/>
                  </a:solidFill>
                  <a:prstDash val="solid"/>
                </a:ln>
                <a:solidFill>
                  <a:srgbClr val="FFFFFF"/>
                </a:solidFill>
                <a:effectLst>
                  <a:outerShdw dist="38100" dir="2700000" algn="tl" rotWithShape="0">
                    <a:schemeClr val="accent2"/>
                  </a:outerShdw>
                </a:effectLst>
                <a:latin typeface="Algerian" panose="04020705040A02060702" pitchFamily="82" charset="0"/>
                <a:cs typeface="Aharoni" panose="02010803020104030203" pitchFamily="2" charset="-79"/>
              </a:rPr>
              <a:t>hypothèses</a:t>
            </a:r>
            <a:endParaRPr lang="fr-FR" dirty="0">
              <a:latin typeface="Algerian" panose="04020705040A02060702" pitchFamily="82" charset="0"/>
              <a:cs typeface="Aharoni" panose="02010803020104030203" pitchFamily="2" charset="-79"/>
            </a:endParaRPr>
          </a:p>
        </p:txBody>
      </p:sp>
      <p:sp>
        <p:nvSpPr>
          <p:cNvPr id="3" name="Espace réservé du contenu 2"/>
          <p:cNvSpPr>
            <a:spLocks noGrp="1"/>
          </p:cNvSpPr>
          <p:nvPr>
            <p:ph idx="1"/>
          </p:nvPr>
        </p:nvSpPr>
        <p:spPr>
          <a:xfrm>
            <a:off x="683568" y="595393"/>
            <a:ext cx="8460432" cy="6121541"/>
          </a:xfrm>
        </p:spPr>
        <p:txBody>
          <a:bodyPr/>
          <a:lstStyle/>
          <a:p>
            <a:endParaRPr lang="fr-FR" dirty="0"/>
          </a:p>
          <a:p>
            <a:endParaRPr lang="fr-FR" dirty="0"/>
          </a:p>
          <a:p>
            <a:pPr marL="0" indent="0">
              <a:buNone/>
            </a:pPr>
            <a:endParaRPr lang="fr-FR" dirty="0"/>
          </a:p>
          <a:p>
            <a:pPr marL="0" indent="0">
              <a:buNone/>
            </a:pPr>
            <a:r>
              <a:rPr lang="fr-FR" dirty="0"/>
              <a:t>  </a:t>
            </a:r>
          </a:p>
          <a:p>
            <a:pPr marL="0" indent="0">
              <a:buNone/>
            </a:pPr>
            <a:endParaRPr lang="fr-FR" dirty="0">
              <a:latin typeface="Times New Roman" panose="02020603050405020304" pitchFamily="18" charset="0"/>
              <a:cs typeface="Times New Roman" panose="02020603050405020304" pitchFamily="18" charset="0"/>
            </a:endParaRPr>
          </a:p>
          <a:p>
            <a:pPr marL="0" indent="0">
              <a:buNone/>
            </a:pPr>
            <a:r>
              <a:rPr lang="fr-FR" dirty="0">
                <a:latin typeface="Times New Roman" panose="02020603050405020304" pitchFamily="18" charset="0"/>
                <a:cs typeface="Times New Roman" panose="02020603050405020304" pitchFamily="18" charset="0"/>
              </a:rPr>
              <a:t>                                                                                            </a:t>
            </a:r>
            <a:endParaRPr lang="fr-FR" dirty="0"/>
          </a:p>
          <a:p>
            <a:pPr marL="0" indent="0">
              <a:buNone/>
            </a:pPr>
            <a:endParaRPr lang="fr-FR" dirty="0"/>
          </a:p>
          <a:p>
            <a:pPr marL="0" indent="0">
              <a:buNone/>
            </a:pPr>
            <a:endParaRPr lang="fr-FR" dirty="0"/>
          </a:p>
        </p:txBody>
      </p:sp>
      <p:sp>
        <p:nvSpPr>
          <p:cNvPr id="6" name="Ellipse 5"/>
          <p:cNvSpPr/>
          <p:nvPr/>
        </p:nvSpPr>
        <p:spPr>
          <a:xfrm>
            <a:off x="2547182" y="944668"/>
            <a:ext cx="4248359" cy="10365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rPr>
              <a:t>Une recherche-action</a:t>
            </a:r>
          </a:p>
          <a:p>
            <a:pPr algn="ctr"/>
            <a:r>
              <a:rPr lang="fr-FR" sz="2000" b="1" dirty="0">
                <a:solidFill>
                  <a:schemeClr val="tx1"/>
                </a:solidFill>
              </a:rPr>
              <a:t>(J.Elliott:1992)</a:t>
            </a:r>
          </a:p>
        </p:txBody>
      </p:sp>
      <p:sp>
        <p:nvSpPr>
          <p:cNvPr id="7" name="Rectangle 6"/>
          <p:cNvSpPr/>
          <p:nvPr/>
        </p:nvSpPr>
        <p:spPr>
          <a:xfrm>
            <a:off x="569720" y="2238259"/>
            <a:ext cx="2159393" cy="1490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latin typeface="Times New Roman" panose="02020603050405020304" pitchFamily="18" charset="0"/>
                <a:cs typeface="Times New Roman" panose="02020603050405020304" pitchFamily="18" charset="0"/>
              </a:rPr>
              <a:t>Enseignement/Apprentissage dans le cadre de la formation des formateurs</a:t>
            </a:r>
            <a:endParaRPr lang="fr-FR" sz="1600" b="1" dirty="0">
              <a:solidFill>
                <a:schemeClr val="tx1"/>
              </a:solidFill>
            </a:endParaRPr>
          </a:p>
        </p:txBody>
      </p:sp>
      <p:sp>
        <p:nvSpPr>
          <p:cNvPr id="8" name="Arrondir un rectangle à un seul coin 7"/>
          <p:cNvSpPr/>
          <p:nvPr/>
        </p:nvSpPr>
        <p:spPr>
          <a:xfrm>
            <a:off x="3029817" y="2572681"/>
            <a:ext cx="3465019" cy="1126256"/>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latin typeface="Times New Roman" panose="02020603050405020304" pitchFamily="18" charset="0"/>
                <a:cs typeface="Times New Roman" panose="02020603050405020304" pitchFamily="18" charset="0"/>
              </a:rPr>
              <a:t>Enseignement/apprentissage d’une démarche </a:t>
            </a:r>
            <a:r>
              <a:rPr lang="fr-FR" sz="1600" b="1" dirty="0" err="1">
                <a:solidFill>
                  <a:schemeClr val="tx1"/>
                </a:solidFill>
                <a:latin typeface="Times New Roman" panose="02020603050405020304" pitchFamily="18" charset="0"/>
                <a:cs typeface="Times New Roman" panose="02020603050405020304" pitchFamily="18" charset="0"/>
              </a:rPr>
              <a:t>integrative</a:t>
            </a:r>
            <a:r>
              <a:rPr lang="fr-FR" sz="1600" b="1" dirty="0">
                <a:solidFill>
                  <a:schemeClr val="tx1"/>
                </a:solidFill>
                <a:latin typeface="Times New Roman" panose="02020603050405020304" pitchFamily="18" charset="0"/>
                <a:cs typeface="Times New Roman" panose="02020603050405020304" pitchFamily="18" charset="0"/>
              </a:rPr>
              <a:t> des programmes dans le cadre </a:t>
            </a:r>
            <a:r>
              <a:rPr lang="fr-FR" sz="1600" b="1" dirty="0" err="1">
                <a:solidFill>
                  <a:schemeClr val="tx1"/>
                </a:solidFill>
                <a:latin typeface="Times New Roman" panose="02020603050405020304" pitchFamily="18" charset="0"/>
                <a:cs typeface="Times New Roman" panose="02020603050405020304" pitchFamily="18" charset="0"/>
              </a:rPr>
              <a:t>desTIC</a:t>
            </a:r>
            <a:endParaRPr lang="fr-FR" sz="1600" b="1" dirty="0">
              <a:solidFill>
                <a:schemeClr val="tx1"/>
              </a:solidFill>
              <a:latin typeface="Times New Roman" panose="02020603050405020304" pitchFamily="18" charset="0"/>
              <a:cs typeface="Times New Roman" panose="02020603050405020304" pitchFamily="18" charset="0"/>
            </a:endParaRPr>
          </a:p>
          <a:p>
            <a:pPr algn="ctr"/>
            <a:r>
              <a:rPr lang="fr-FR" sz="1600" b="1" dirty="0">
                <a:solidFill>
                  <a:schemeClr val="tx1"/>
                </a:solidFill>
                <a:latin typeface="Times New Roman" panose="02020603050405020304" pitchFamily="18" charset="0"/>
                <a:cs typeface="Times New Roman" panose="02020603050405020304" pitchFamily="18" charset="0"/>
              </a:rPr>
              <a:t>(Karsenti:2001)</a:t>
            </a:r>
            <a:endParaRPr lang="fr-FR" sz="1600" b="1" dirty="0">
              <a:solidFill>
                <a:schemeClr val="tx1"/>
              </a:solidFill>
            </a:endParaRPr>
          </a:p>
        </p:txBody>
      </p:sp>
      <p:sp>
        <p:nvSpPr>
          <p:cNvPr id="9" name="Rectangle 8"/>
          <p:cNvSpPr/>
          <p:nvPr/>
        </p:nvSpPr>
        <p:spPr>
          <a:xfrm>
            <a:off x="6795541" y="2187799"/>
            <a:ext cx="1908659" cy="1490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Times New Roman" panose="02020603050405020304" pitchFamily="18" charset="0"/>
              <a:cs typeface="Times New Roman" panose="02020603050405020304" pitchFamily="18" charset="0"/>
            </a:endParaRPr>
          </a:p>
          <a:p>
            <a:pPr algn="ctr"/>
            <a:endParaRPr lang="fr-FR" sz="1600" b="1" dirty="0">
              <a:solidFill>
                <a:schemeClr val="tx1"/>
              </a:solidFill>
              <a:latin typeface="Times New Roman" panose="02020603050405020304" pitchFamily="18" charset="0"/>
              <a:cs typeface="Times New Roman" panose="02020603050405020304" pitchFamily="18" charset="0"/>
            </a:endParaRPr>
          </a:p>
          <a:p>
            <a:pPr algn="ctr"/>
            <a:r>
              <a:rPr lang="fr-FR" sz="1600" b="1" dirty="0">
                <a:solidFill>
                  <a:schemeClr val="tx1"/>
                </a:solidFill>
                <a:latin typeface="Times New Roman" panose="02020603050405020304" pitchFamily="18" charset="0"/>
                <a:cs typeface="Times New Roman" panose="02020603050405020304" pitchFamily="18" charset="0"/>
              </a:rPr>
              <a:t>Un</a:t>
            </a:r>
            <a:r>
              <a:rPr lang="fr-FR" sz="2000" b="1" dirty="0">
                <a:solidFill>
                  <a:schemeClr val="tx1"/>
                </a:solidFill>
                <a:latin typeface="Times New Roman" panose="02020603050405020304" pitchFamily="18" charset="0"/>
                <a:cs typeface="Times New Roman" panose="02020603050405020304" pitchFamily="18" charset="0"/>
              </a:rPr>
              <a:t> </a:t>
            </a:r>
            <a:r>
              <a:rPr lang="fr-FR" sz="1600" b="1" dirty="0">
                <a:solidFill>
                  <a:schemeClr val="tx1"/>
                </a:solidFill>
                <a:latin typeface="Times New Roman" panose="02020603050405020304" pitchFamily="18" charset="0"/>
                <a:cs typeface="Times New Roman" panose="02020603050405020304" pitchFamily="18" charset="0"/>
              </a:rPr>
              <a:t>développement professionnel dans une conception éducative , évaluative et réflexive </a:t>
            </a:r>
          </a:p>
          <a:p>
            <a:pPr algn="ctr"/>
            <a:r>
              <a:rPr lang="fr-FR" sz="2000" b="1" dirty="0">
                <a:solidFill>
                  <a:schemeClr val="tx1"/>
                </a:solidFill>
                <a:latin typeface="Times New Roman" panose="02020603050405020304" pitchFamily="18" charset="0"/>
                <a:cs typeface="Times New Roman" panose="02020603050405020304" pitchFamily="18" charset="0"/>
              </a:rPr>
              <a:t> </a:t>
            </a:r>
          </a:p>
          <a:p>
            <a:pPr algn="ctr"/>
            <a:endParaRPr lang="fr-FR" dirty="0"/>
          </a:p>
        </p:txBody>
      </p:sp>
      <p:sp>
        <p:nvSpPr>
          <p:cNvPr id="10" name="ZoneTexte 9"/>
          <p:cNvSpPr txBox="1"/>
          <p:nvPr/>
        </p:nvSpPr>
        <p:spPr>
          <a:xfrm>
            <a:off x="1757361" y="4142250"/>
            <a:ext cx="3891575" cy="1446550"/>
          </a:xfrm>
          <a:prstGeom prst="rect">
            <a:avLst/>
          </a:prstGeom>
          <a:noFill/>
        </p:spPr>
        <p:txBody>
          <a:bodyPr wrap="square" rtlCol="0">
            <a:spAutoFit/>
          </a:bodyPr>
          <a:lstStyle/>
          <a:p>
            <a:pPr algn="ctr"/>
            <a:r>
              <a:rPr lang="fr-FR" sz="2000" b="1" dirty="0">
                <a:latin typeface="Aharoni" panose="02010803020104030203" pitchFamily="2" charset="-79"/>
                <a:cs typeface="Aharoni" panose="02010803020104030203" pitchFamily="2" charset="-79"/>
              </a:rPr>
              <a:t>  </a:t>
            </a:r>
          </a:p>
          <a:p>
            <a:pPr algn="ctr"/>
            <a:r>
              <a:rPr lang="fr-FR" sz="2000" b="1" dirty="0">
                <a:latin typeface="Aharoni" panose="02010803020104030203" pitchFamily="2" charset="-79"/>
                <a:cs typeface="Aharoni" panose="02010803020104030203" pitchFamily="2" charset="-79"/>
              </a:rPr>
              <a:t> </a:t>
            </a:r>
            <a:r>
              <a:rPr lang="fr-FR" sz="1600" dirty="0">
                <a:latin typeface="Aharoni" panose="02010803020104030203" pitchFamily="2" charset="-79"/>
                <a:cs typeface="Aharoni" panose="02010803020104030203" pitchFamily="2" charset="-79"/>
              </a:rPr>
              <a:t>étayage de l’enseignant dans un environnement FAD (action-réaction)</a:t>
            </a:r>
            <a:endParaRPr lang="fr-FR" sz="2000" b="1" dirty="0">
              <a:latin typeface="Aharoni" panose="02010803020104030203" pitchFamily="2" charset="-79"/>
              <a:cs typeface="Aharoni" panose="02010803020104030203" pitchFamily="2" charset="-79"/>
            </a:endParaRPr>
          </a:p>
          <a:p>
            <a:r>
              <a:rPr lang="fr-FR" sz="1600" dirty="0">
                <a:latin typeface="Times New Roman" panose="02020603050405020304" pitchFamily="18" charset="0"/>
                <a:cs typeface="Times New Roman" panose="02020603050405020304" pitchFamily="18" charset="0"/>
              </a:rPr>
              <a:t>Il est question d’un phénomène social et d’une interaction sociale (Karsenti:2001)</a:t>
            </a:r>
          </a:p>
        </p:txBody>
      </p:sp>
      <p:sp>
        <p:nvSpPr>
          <p:cNvPr id="13" name="Rogner un rectangle avec un coin du même côté 12"/>
          <p:cNvSpPr/>
          <p:nvPr/>
        </p:nvSpPr>
        <p:spPr>
          <a:xfrm>
            <a:off x="6505098" y="4444689"/>
            <a:ext cx="1743459" cy="1328777"/>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000" b="1" dirty="0">
              <a:solidFill>
                <a:schemeClr val="tx1"/>
              </a:solidFill>
            </a:endParaRPr>
          </a:p>
          <a:p>
            <a:r>
              <a:rPr lang="fr-FR" sz="1600" b="1" dirty="0">
                <a:solidFill>
                  <a:schemeClr val="tx1"/>
                </a:solidFill>
              </a:rPr>
              <a:t>Apprenant</a:t>
            </a:r>
          </a:p>
          <a:p>
            <a:r>
              <a:rPr lang="fr-FR" sz="1600" b="1" dirty="0">
                <a:solidFill>
                  <a:schemeClr val="tx1"/>
                </a:solidFill>
              </a:rPr>
              <a:t>Autonome </a:t>
            </a:r>
          </a:p>
          <a:p>
            <a:endParaRPr lang="fr-FR" sz="2000" dirty="0">
              <a:latin typeface="Arial Black" panose="020B0A04020102020204" pitchFamily="34" charset="0"/>
            </a:endParaRPr>
          </a:p>
          <a:p>
            <a:endParaRPr lang="fr-FR" sz="2000" b="1" dirty="0">
              <a:solidFill>
                <a:schemeClr val="tx1"/>
              </a:solidFill>
            </a:endParaRPr>
          </a:p>
        </p:txBody>
      </p:sp>
      <p:cxnSp>
        <p:nvCxnSpPr>
          <p:cNvPr id="15" name="Connecteur droit avec flèche 14"/>
          <p:cNvCxnSpPr/>
          <p:nvPr/>
        </p:nvCxnSpPr>
        <p:spPr>
          <a:xfrm flipH="1">
            <a:off x="1359465" y="1513171"/>
            <a:ext cx="990110" cy="57606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7" name="Connecteur droit avec flèche 16"/>
          <p:cNvCxnSpPr>
            <a:cxnSpLocks/>
          </p:cNvCxnSpPr>
          <p:nvPr/>
        </p:nvCxnSpPr>
        <p:spPr>
          <a:xfrm flipH="1">
            <a:off x="4712882" y="1924932"/>
            <a:ext cx="8096" cy="62665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Connecteur droit avec flèche 18"/>
          <p:cNvCxnSpPr/>
          <p:nvPr/>
        </p:nvCxnSpPr>
        <p:spPr>
          <a:xfrm>
            <a:off x="6993148" y="1458170"/>
            <a:ext cx="1062341" cy="66355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3" name="Connecteur droit avec flèche 22"/>
          <p:cNvCxnSpPr/>
          <p:nvPr/>
        </p:nvCxnSpPr>
        <p:spPr>
          <a:xfrm flipV="1">
            <a:off x="5289833" y="3844202"/>
            <a:ext cx="1432896" cy="64569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4" name="Connecteur droit avec flèche 43"/>
          <p:cNvCxnSpPr/>
          <p:nvPr/>
        </p:nvCxnSpPr>
        <p:spPr>
          <a:xfrm>
            <a:off x="5435945" y="4837793"/>
            <a:ext cx="684780" cy="47050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63" name="ZoneTexte 62"/>
          <p:cNvSpPr txBox="1"/>
          <p:nvPr/>
        </p:nvSpPr>
        <p:spPr>
          <a:xfrm>
            <a:off x="7960855" y="4068776"/>
            <a:ext cx="743345" cy="369332"/>
          </a:xfrm>
          <a:prstGeom prst="rect">
            <a:avLst/>
          </a:prstGeom>
          <a:noFill/>
        </p:spPr>
        <p:txBody>
          <a:bodyPr wrap="square" rtlCol="0">
            <a:spAutoFit/>
          </a:bodyPr>
          <a:lstStyle/>
          <a:p>
            <a:r>
              <a:rPr lang="fr-FR" dirty="0"/>
              <a:t>actif</a:t>
            </a:r>
          </a:p>
        </p:txBody>
      </p:sp>
      <p:sp>
        <p:nvSpPr>
          <p:cNvPr id="65" name="Virage 64"/>
          <p:cNvSpPr/>
          <p:nvPr/>
        </p:nvSpPr>
        <p:spPr>
          <a:xfrm rot="20512887" flipV="1">
            <a:off x="1986324" y="3518551"/>
            <a:ext cx="2228126" cy="1202915"/>
          </a:xfrm>
          <a:prstGeom prst="bentArrow">
            <a:avLst>
              <a:gd name="adj1" fmla="val 8511"/>
              <a:gd name="adj2" fmla="val 27248"/>
              <a:gd name="adj3" fmla="val 22980"/>
              <a:gd name="adj4" fmla="val 887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4" name="Son enregistré">
            <a:hlinkClick r:id="" action="ppaction://media"/>
            <a:extLst>
              <a:ext uri="{FF2B5EF4-FFF2-40B4-BE49-F238E27FC236}">
                <a16:creationId xmlns:a16="http://schemas.microsoft.com/office/drawing/2014/main" id="{D62277BA-63A1-AD96-95D4-E5450B6DBC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6156932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down)">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wipe(down)">
                                      <p:cBhvr>
                                        <p:cTn id="50" dur="500"/>
                                        <p:tgtEl>
                                          <p:spTgt spid="44"/>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heel(1)">
                                      <p:cBhvr>
                                        <p:cTn id="55" dur="20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1000"/>
                                        <p:tgtEl>
                                          <p:spTgt spid="15"/>
                                        </p:tgtEl>
                                      </p:cBhvr>
                                    </p:animEffect>
                                    <p:anim calcmode="lin" valueType="num">
                                      <p:cBhvr>
                                        <p:cTn id="61" dur="1000" fill="hold"/>
                                        <p:tgtEl>
                                          <p:spTgt spid="15"/>
                                        </p:tgtEl>
                                        <p:attrNameLst>
                                          <p:attrName>ppt_x</p:attrName>
                                        </p:attrNameLst>
                                      </p:cBhvr>
                                      <p:tavLst>
                                        <p:tav tm="0">
                                          <p:val>
                                            <p:strVal val="#ppt_x"/>
                                          </p:val>
                                        </p:tav>
                                        <p:tav tm="100000">
                                          <p:val>
                                            <p:strVal val="#ppt_x"/>
                                          </p:val>
                                        </p:tav>
                                      </p:tavLst>
                                    </p:anim>
                                    <p:anim calcmode="lin" valueType="num">
                                      <p:cBhvr>
                                        <p:cTn id="6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barn(inVertical)">
                                      <p:cBhvr>
                                        <p:cTn id="67" dur="500"/>
                                        <p:tgtEl>
                                          <p:spTgt spid="7"/>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fade">
                                      <p:cBhvr>
                                        <p:cTn id="72" dur="1000"/>
                                        <p:tgtEl>
                                          <p:spTgt spid="63"/>
                                        </p:tgtEl>
                                      </p:cBhvr>
                                    </p:animEffect>
                                    <p:anim calcmode="lin" valueType="num">
                                      <p:cBhvr>
                                        <p:cTn id="73" dur="1000" fill="hold"/>
                                        <p:tgtEl>
                                          <p:spTgt spid="63"/>
                                        </p:tgtEl>
                                        <p:attrNameLst>
                                          <p:attrName>ppt_x</p:attrName>
                                        </p:attrNameLst>
                                      </p:cBhvr>
                                      <p:tavLst>
                                        <p:tav tm="0">
                                          <p:val>
                                            <p:strVal val="#ppt_x"/>
                                          </p:val>
                                        </p:tav>
                                        <p:tav tm="100000">
                                          <p:val>
                                            <p:strVal val="#ppt_x"/>
                                          </p:val>
                                        </p:tav>
                                      </p:tavLst>
                                    </p:anim>
                                    <p:anim calcmode="lin" valueType="num">
                                      <p:cBhvr>
                                        <p:cTn id="74"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65"/>
                                        </p:tgtEl>
                                        <p:attrNameLst>
                                          <p:attrName>style.visibility</p:attrName>
                                        </p:attrNameLst>
                                      </p:cBhvr>
                                      <p:to>
                                        <p:strVal val="visible"/>
                                      </p:to>
                                    </p:set>
                                    <p:animEffect transition="in" filter="fade">
                                      <p:cBhvr>
                                        <p:cTn id="79" dur="1000"/>
                                        <p:tgtEl>
                                          <p:spTgt spid="65"/>
                                        </p:tgtEl>
                                      </p:cBhvr>
                                    </p:animEffect>
                                    <p:anim calcmode="lin" valueType="num">
                                      <p:cBhvr>
                                        <p:cTn id="80" dur="1000" fill="hold"/>
                                        <p:tgtEl>
                                          <p:spTgt spid="65"/>
                                        </p:tgtEl>
                                        <p:attrNameLst>
                                          <p:attrName>ppt_x</p:attrName>
                                        </p:attrNameLst>
                                      </p:cBhvr>
                                      <p:tavLst>
                                        <p:tav tm="0">
                                          <p:val>
                                            <p:strVal val="#ppt_x"/>
                                          </p:val>
                                        </p:tav>
                                        <p:tav tm="100000">
                                          <p:val>
                                            <p:strVal val="#ppt_x"/>
                                          </p:val>
                                        </p:tav>
                                      </p:tavLst>
                                    </p:anim>
                                    <p:anim calcmode="lin" valueType="num">
                                      <p:cBhvr>
                                        <p:cTn id="81"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 presetClass="mediacall" presetSubtype="0" fill="hold" nodeType="clickEffect">
                                  <p:stCondLst>
                                    <p:cond delay="0"/>
                                  </p:stCondLst>
                                  <p:childTnLst>
                                    <p:cmd type="call" cmd="playFrom(0.0)">
                                      <p:cBhvr>
                                        <p:cTn id="85" dur="1414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6" fill="hold" display="0">
                  <p:stCondLst>
                    <p:cond delay="indefinite"/>
                  </p:stCondLst>
                  <p:endCondLst>
                    <p:cond evt="onStopAudio" delay="0">
                      <p:tgtEl>
                        <p:sldTgt/>
                      </p:tgtEl>
                    </p:cond>
                  </p:endCondLst>
                </p:cTn>
                <p:tgtEl>
                  <p:spTgt spid="4"/>
                </p:tgtEl>
              </p:cMediaNode>
            </p:audio>
          </p:childTnLst>
        </p:cTn>
      </p:par>
    </p:tnLst>
    <p:bldLst>
      <p:bldP spid="2" grpId="0" animBg="1"/>
      <p:bldP spid="6" grpId="0" animBg="1"/>
      <p:bldP spid="7" grpId="0" animBg="1"/>
      <p:bldP spid="8" grpId="0" animBg="1"/>
      <p:bldP spid="9" grpId="0" animBg="1"/>
      <p:bldP spid="10" grpId="0"/>
      <p:bldP spid="13" grpId="0" animBg="1"/>
      <p:bldP spid="63" grpId="0"/>
      <p:bldP spid="6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81761" y="-28397"/>
            <a:ext cx="6868894" cy="526335"/>
          </a:xfrm>
        </p:spPr>
        <p:txBody>
          <a:bodyPr>
            <a:noAutofit/>
          </a:bodyPr>
          <a:lstStyle/>
          <a:p>
            <a:pPr algn="ctr"/>
            <a:r>
              <a:rPr lang="fr-FR" sz="2400" dirty="0"/>
              <a:t>Plan de recherche</a:t>
            </a:r>
          </a:p>
        </p:txBody>
      </p:sp>
      <p:sp>
        <p:nvSpPr>
          <p:cNvPr id="3" name="Espace réservé du contenu 2"/>
          <p:cNvSpPr>
            <a:spLocks noGrp="1"/>
          </p:cNvSpPr>
          <p:nvPr>
            <p:ph idx="1"/>
          </p:nvPr>
        </p:nvSpPr>
        <p:spPr>
          <a:xfrm>
            <a:off x="931220" y="801320"/>
            <a:ext cx="7633742" cy="4388308"/>
          </a:xfrm>
        </p:spPr>
        <p:txBody>
          <a:bodyPr/>
          <a:lstStyle/>
          <a:p>
            <a:endParaRPr lang="fr-FR" dirty="0"/>
          </a:p>
          <a:p>
            <a:endParaRPr lang="fr-FR" dirty="0"/>
          </a:p>
          <a:p>
            <a:endParaRPr lang="fr-FR" dirty="0"/>
          </a:p>
        </p:txBody>
      </p:sp>
      <p:sp>
        <p:nvSpPr>
          <p:cNvPr id="15" name="Ellipse 14"/>
          <p:cNvSpPr/>
          <p:nvPr/>
        </p:nvSpPr>
        <p:spPr>
          <a:xfrm>
            <a:off x="605224" y="1362471"/>
            <a:ext cx="3977085" cy="7684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Motivation</a:t>
            </a:r>
          </a:p>
        </p:txBody>
      </p:sp>
      <p:sp>
        <p:nvSpPr>
          <p:cNvPr id="16" name="Ellipse 15"/>
          <p:cNvSpPr/>
          <p:nvPr/>
        </p:nvSpPr>
        <p:spPr>
          <a:xfrm>
            <a:off x="4808380" y="1242688"/>
            <a:ext cx="3730396" cy="8455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chemeClr val="tx1"/>
                </a:solidFill>
              </a:rPr>
              <a:t>              Contexte </a:t>
            </a:r>
          </a:p>
          <a:p>
            <a:r>
              <a:rPr lang="fr-FR" dirty="0">
                <a:solidFill>
                  <a:schemeClr val="tx1"/>
                </a:solidFill>
              </a:rPr>
              <a:t>      socio-constructiviste</a:t>
            </a:r>
          </a:p>
        </p:txBody>
      </p:sp>
      <p:sp>
        <p:nvSpPr>
          <p:cNvPr id="21" name="Rectangle à coins arrondis 20"/>
          <p:cNvSpPr/>
          <p:nvPr/>
        </p:nvSpPr>
        <p:spPr>
          <a:xfrm>
            <a:off x="510583" y="3181633"/>
            <a:ext cx="280875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Enseignement médiatisé</a:t>
            </a:r>
          </a:p>
        </p:txBody>
      </p:sp>
      <p:sp>
        <p:nvSpPr>
          <p:cNvPr id="22" name="Rectangle à coins arrondis 21"/>
          <p:cNvSpPr/>
          <p:nvPr/>
        </p:nvSpPr>
        <p:spPr>
          <a:xfrm>
            <a:off x="5768600" y="3754792"/>
            <a:ext cx="2992261"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Production</a:t>
            </a:r>
          </a:p>
        </p:txBody>
      </p:sp>
      <p:sp>
        <p:nvSpPr>
          <p:cNvPr id="23" name="Rectangle à coins arrondis 22"/>
          <p:cNvSpPr/>
          <p:nvPr/>
        </p:nvSpPr>
        <p:spPr>
          <a:xfrm>
            <a:off x="1181761" y="4897203"/>
            <a:ext cx="3064717" cy="7502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Groupe </a:t>
            </a:r>
          </a:p>
          <a:p>
            <a:pPr algn="ctr"/>
            <a:r>
              <a:rPr lang="fr-FR" dirty="0">
                <a:solidFill>
                  <a:schemeClr val="tx1"/>
                </a:solidFill>
              </a:rPr>
              <a:t>Collaboration</a:t>
            </a:r>
          </a:p>
        </p:txBody>
      </p:sp>
      <p:sp>
        <p:nvSpPr>
          <p:cNvPr id="24" name="Rectangle à coins arrondis 23"/>
          <p:cNvSpPr/>
          <p:nvPr/>
        </p:nvSpPr>
        <p:spPr>
          <a:xfrm>
            <a:off x="5546258" y="5055247"/>
            <a:ext cx="2816388" cy="6692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Interaction</a:t>
            </a:r>
          </a:p>
        </p:txBody>
      </p:sp>
      <p:sp>
        <p:nvSpPr>
          <p:cNvPr id="25" name="Ellipse 24"/>
          <p:cNvSpPr/>
          <p:nvPr/>
        </p:nvSpPr>
        <p:spPr>
          <a:xfrm>
            <a:off x="3635896" y="2583497"/>
            <a:ext cx="2016224" cy="8455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Apprenant</a:t>
            </a:r>
          </a:p>
        </p:txBody>
      </p:sp>
      <p:sp>
        <p:nvSpPr>
          <p:cNvPr id="27" name="Flèche courbée vers la droite 26"/>
          <p:cNvSpPr/>
          <p:nvPr/>
        </p:nvSpPr>
        <p:spPr>
          <a:xfrm rot="18684953">
            <a:off x="2764853" y="1513422"/>
            <a:ext cx="416640" cy="248109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8" name="Flèche courbée vers la droite 27"/>
          <p:cNvSpPr/>
          <p:nvPr/>
        </p:nvSpPr>
        <p:spPr>
          <a:xfrm rot="2529679" flipH="1">
            <a:off x="6152640" y="1670152"/>
            <a:ext cx="533561" cy="221458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9" name="Flèche courbée vers la droite 28"/>
          <p:cNvSpPr/>
          <p:nvPr/>
        </p:nvSpPr>
        <p:spPr>
          <a:xfrm rot="3448818" flipH="1" flipV="1">
            <a:off x="2829956" y="2990439"/>
            <a:ext cx="971742" cy="2055582"/>
          </a:xfrm>
          <a:prstGeom prst="curvedRightArrow">
            <a:avLst>
              <a:gd name="adj1" fmla="val 14636"/>
              <a:gd name="adj2" fmla="val 40489"/>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0" name="Flèche courbée vers la gauche 29"/>
          <p:cNvSpPr/>
          <p:nvPr/>
        </p:nvSpPr>
        <p:spPr>
          <a:xfrm rot="7267322">
            <a:off x="5331922" y="3166304"/>
            <a:ext cx="976011" cy="223917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1" name="ZoneTexte 30"/>
          <p:cNvSpPr txBox="1"/>
          <p:nvPr/>
        </p:nvSpPr>
        <p:spPr>
          <a:xfrm>
            <a:off x="3532554" y="367029"/>
            <a:ext cx="1965607" cy="338554"/>
          </a:xfrm>
          <a:prstGeom prst="rect">
            <a:avLst/>
          </a:prstGeom>
          <a:noFill/>
        </p:spPr>
        <p:txBody>
          <a:bodyPr wrap="square" rtlCol="0">
            <a:spAutoFit/>
          </a:bodyPr>
          <a:lstStyle/>
          <a:p>
            <a:pPr algn="ctr"/>
            <a:r>
              <a:rPr lang="fr-FR" sz="1600" b="1" dirty="0"/>
              <a:t>   Première partie </a:t>
            </a:r>
          </a:p>
        </p:txBody>
      </p:sp>
      <p:sp>
        <p:nvSpPr>
          <p:cNvPr id="4" name="ZoneTexte 3"/>
          <p:cNvSpPr txBox="1"/>
          <p:nvPr/>
        </p:nvSpPr>
        <p:spPr>
          <a:xfrm>
            <a:off x="1115616" y="2276872"/>
            <a:ext cx="2108269" cy="369332"/>
          </a:xfrm>
          <a:prstGeom prst="rect">
            <a:avLst/>
          </a:prstGeom>
          <a:noFill/>
        </p:spPr>
        <p:txBody>
          <a:bodyPr wrap="none" rtlCol="0">
            <a:spAutoFit/>
          </a:bodyPr>
          <a:lstStyle/>
          <a:p>
            <a:r>
              <a:rPr lang="fr-FR" dirty="0"/>
              <a:t>                              </a:t>
            </a:r>
          </a:p>
        </p:txBody>
      </p:sp>
      <p:sp>
        <p:nvSpPr>
          <p:cNvPr id="5" name="ZoneTexte 4"/>
          <p:cNvSpPr txBox="1"/>
          <p:nvPr/>
        </p:nvSpPr>
        <p:spPr>
          <a:xfrm>
            <a:off x="715579" y="952546"/>
            <a:ext cx="2941831" cy="369332"/>
          </a:xfrm>
          <a:prstGeom prst="rect">
            <a:avLst/>
          </a:prstGeom>
          <a:noFill/>
        </p:spPr>
        <p:txBody>
          <a:bodyPr wrap="none" rtlCol="0">
            <a:spAutoFit/>
          </a:bodyPr>
          <a:lstStyle/>
          <a:p>
            <a:r>
              <a:rPr lang="fr-FR" b="1" dirty="0"/>
              <a:t>Métaphore informatique</a:t>
            </a:r>
          </a:p>
        </p:txBody>
      </p:sp>
      <p:sp>
        <p:nvSpPr>
          <p:cNvPr id="8" name="ZoneTexte 7"/>
          <p:cNvSpPr txBox="1"/>
          <p:nvPr/>
        </p:nvSpPr>
        <p:spPr>
          <a:xfrm>
            <a:off x="901885" y="2561134"/>
            <a:ext cx="1510188" cy="369332"/>
          </a:xfrm>
          <a:prstGeom prst="rect">
            <a:avLst/>
          </a:prstGeom>
          <a:noFill/>
        </p:spPr>
        <p:txBody>
          <a:bodyPr wrap="square" rtlCol="0">
            <a:spAutoFit/>
          </a:bodyPr>
          <a:lstStyle/>
          <a:p>
            <a:r>
              <a:rPr lang="fr-FR" dirty="0"/>
              <a:t>Médiation</a:t>
            </a:r>
          </a:p>
        </p:txBody>
      </p:sp>
      <p:sp>
        <p:nvSpPr>
          <p:cNvPr id="10" name="ZoneTexte 9"/>
          <p:cNvSpPr txBox="1"/>
          <p:nvPr/>
        </p:nvSpPr>
        <p:spPr>
          <a:xfrm>
            <a:off x="6767538" y="2643121"/>
            <a:ext cx="1166666" cy="369332"/>
          </a:xfrm>
          <a:prstGeom prst="rect">
            <a:avLst/>
          </a:prstGeom>
          <a:noFill/>
        </p:spPr>
        <p:txBody>
          <a:bodyPr wrap="none" rtlCol="0">
            <a:spAutoFit/>
          </a:bodyPr>
          <a:lstStyle/>
          <a:p>
            <a:r>
              <a:rPr lang="fr-FR" dirty="0"/>
              <a:t>Innovation</a:t>
            </a:r>
          </a:p>
        </p:txBody>
      </p:sp>
      <p:sp>
        <p:nvSpPr>
          <p:cNvPr id="11" name="ZoneTexte 10"/>
          <p:cNvSpPr txBox="1"/>
          <p:nvPr/>
        </p:nvSpPr>
        <p:spPr>
          <a:xfrm>
            <a:off x="3101757" y="4172070"/>
            <a:ext cx="2329943" cy="646331"/>
          </a:xfrm>
          <a:prstGeom prst="rect">
            <a:avLst/>
          </a:prstGeom>
          <a:noFill/>
        </p:spPr>
        <p:txBody>
          <a:bodyPr wrap="square" rtlCol="0">
            <a:spAutoFit/>
          </a:bodyPr>
          <a:lstStyle/>
          <a:p>
            <a:r>
              <a:rPr lang="fr-FR" dirty="0"/>
              <a:t>Motivation et engagement cognitif</a:t>
            </a:r>
          </a:p>
        </p:txBody>
      </p:sp>
      <p:sp>
        <p:nvSpPr>
          <p:cNvPr id="26" name="Flèche courbée vers la gauche 25"/>
          <p:cNvSpPr/>
          <p:nvPr/>
        </p:nvSpPr>
        <p:spPr>
          <a:xfrm rot="11363339" flipH="1">
            <a:off x="4517752" y="3425879"/>
            <a:ext cx="505923" cy="2162652"/>
          </a:xfrm>
          <a:prstGeom prst="curvedLeftArrow">
            <a:avLst>
              <a:gd name="adj1" fmla="val 25000"/>
              <a:gd name="adj2" fmla="val 74164"/>
              <a:gd name="adj3" fmla="val 409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2" name="Flèche courbée vers la gauche 31"/>
          <p:cNvSpPr/>
          <p:nvPr/>
        </p:nvSpPr>
        <p:spPr>
          <a:xfrm rot="9015248">
            <a:off x="4391058" y="3308277"/>
            <a:ext cx="701890" cy="235719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3" name="ZoneTexte 12"/>
          <p:cNvSpPr txBox="1"/>
          <p:nvPr/>
        </p:nvSpPr>
        <p:spPr>
          <a:xfrm>
            <a:off x="1782518" y="6114523"/>
            <a:ext cx="5983369" cy="369332"/>
          </a:xfrm>
          <a:prstGeom prst="rect">
            <a:avLst/>
          </a:prstGeom>
          <a:noFill/>
        </p:spPr>
        <p:txBody>
          <a:bodyPr wrap="none" rtlCol="0">
            <a:spAutoFit/>
          </a:bodyPr>
          <a:lstStyle/>
          <a:p>
            <a:r>
              <a:rPr lang="fr-FR" b="1"/>
              <a:t>Schéma du processus d’apprentissage selon M. Lebrun</a:t>
            </a:r>
            <a:endParaRPr lang="fr-FR"/>
          </a:p>
        </p:txBody>
      </p:sp>
      <p:pic>
        <p:nvPicPr>
          <p:cNvPr id="7" name="Son enregistré">
            <a:hlinkClick r:id="" action="ppaction://media"/>
            <a:extLst>
              <a:ext uri="{FF2B5EF4-FFF2-40B4-BE49-F238E27FC236}">
                <a16:creationId xmlns:a16="http://schemas.microsoft.com/office/drawing/2014/main" id="{72D363E1-207B-19C1-93DE-EA86997EA2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7052843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500" fill="hold"/>
                                        <p:tgtEl>
                                          <p:spTgt spid="31"/>
                                        </p:tgtEl>
                                        <p:attrNameLst>
                                          <p:attrName>ppt_x</p:attrName>
                                        </p:attrNameLst>
                                      </p:cBhvr>
                                      <p:tavLst>
                                        <p:tav tm="0">
                                          <p:val>
                                            <p:strVal val="#ppt_x"/>
                                          </p:val>
                                        </p:tav>
                                        <p:tav tm="100000">
                                          <p:val>
                                            <p:strVal val="#ppt_x"/>
                                          </p:val>
                                        </p:tav>
                                      </p:tavLst>
                                    </p:anim>
                                    <p:anim calcmode="lin" valueType="num">
                                      <p:cBhvr additive="base">
                                        <p:cTn id="1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000"/>
                                        <p:tgtEl>
                                          <p:spTgt spid="27"/>
                                        </p:tgtEl>
                                      </p:cBhvr>
                                    </p:animEffec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80">
                                          <p:stCondLst>
                                            <p:cond delay="0"/>
                                          </p:stCondLst>
                                        </p:cTn>
                                        <p:tgtEl>
                                          <p:spTgt spid="5"/>
                                        </p:tgtEl>
                                      </p:cBhvr>
                                    </p:animEffect>
                                    <p:anim calcmode="lin" valueType="num">
                                      <p:cBhvr>
                                        <p:cTn id="3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3" dur="26">
                                          <p:stCondLst>
                                            <p:cond delay="650"/>
                                          </p:stCondLst>
                                        </p:cTn>
                                        <p:tgtEl>
                                          <p:spTgt spid="5"/>
                                        </p:tgtEl>
                                      </p:cBhvr>
                                      <p:to x="100000" y="60000"/>
                                    </p:animScale>
                                    <p:animScale>
                                      <p:cBhvr>
                                        <p:cTn id="44" dur="166" decel="50000">
                                          <p:stCondLst>
                                            <p:cond delay="676"/>
                                          </p:stCondLst>
                                        </p:cTn>
                                        <p:tgtEl>
                                          <p:spTgt spid="5"/>
                                        </p:tgtEl>
                                      </p:cBhvr>
                                      <p:to x="100000" y="100000"/>
                                    </p:animScale>
                                    <p:animScale>
                                      <p:cBhvr>
                                        <p:cTn id="45" dur="26">
                                          <p:stCondLst>
                                            <p:cond delay="1312"/>
                                          </p:stCondLst>
                                        </p:cTn>
                                        <p:tgtEl>
                                          <p:spTgt spid="5"/>
                                        </p:tgtEl>
                                      </p:cBhvr>
                                      <p:to x="100000" y="80000"/>
                                    </p:animScale>
                                    <p:animScale>
                                      <p:cBhvr>
                                        <p:cTn id="46" dur="166" decel="50000">
                                          <p:stCondLst>
                                            <p:cond delay="1338"/>
                                          </p:stCondLst>
                                        </p:cTn>
                                        <p:tgtEl>
                                          <p:spTgt spid="5"/>
                                        </p:tgtEl>
                                      </p:cBhvr>
                                      <p:to x="100000" y="100000"/>
                                    </p:animScale>
                                    <p:animScale>
                                      <p:cBhvr>
                                        <p:cTn id="47" dur="26">
                                          <p:stCondLst>
                                            <p:cond delay="1642"/>
                                          </p:stCondLst>
                                        </p:cTn>
                                        <p:tgtEl>
                                          <p:spTgt spid="5"/>
                                        </p:tgtEl>
                                      </p:cBhvr>
                                      <p:to x="100000" y="90000"/>
                                    </p:animScale>
                                    <p:animScale>
                                      <p:cBhvr>
                                        <p:cTn id="48" dur="166" decel="50000">
                                          <p:stCondLst>
                                            <p:cond delay="1668"/>
                                          </p:stCondLst>
                                        </p:cTn>
                                        <p:tgtEl>
                                          <p:spTgt spid="5"/>
                                        </p:tgtEl>
                                      </p:cBhvr>
                                      <p:to x="100000" y="100000"/>
                                    </p:animScale>
                                    <p:animScale>
                                      <p:cBhvr>
                                        <p:cTn id="49" dur="26">
                                          <p:stCondLst>
                                            <p:cond delay="1808"/>
                                          </p:stCondLst>
                                        </p:cTn>
                                        <p:tgtEl>
                                          <p:spTgt spid="5"/>
                                        </p:tgtEl>
                                      </p:cBhvr>
                                      <p:to x="100000" y="95000"/>
                                    </p:animScale>
                                    <p:animScale>
                                      <p:cBhvr>
                                        <p:cTn id="50" dur="166" decel="50000">
                                          <p:stCondLst>
                                            <p:cond delay="1834"/>
                                          </p:stCondLst>
                                        </p:cTn>
                                        <p:tgtEl>
                                          <p:spTgt spid="5"/>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barn(inVertical)">
                                      <p:cBhvr>
                                        <p:cTn id="55" dur="500"/>
                                        <p:tgtEl>
                                          <p:spTgt spid="4"/>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cBhvr additive="base">
                                        <p:cTn id="60" dur="500" fill="hold"/>
                                        <p:tgtEl>
                                          <p:spTgt spid="8"/>
                                        </p:tgtEl>
                                        <p:attrNameLst>
                                          <p:attrName>ppt_x</p:attrName>
                                        </p:attrNameLst>
                                      </p:cBhvr>
                                      <p:tavLst>
                                        <p:tav tm="0">
                                          <p:val>
                                            <p:strVal val="#ppt_x"/>
                                          </p:val>
                                        </p:tav>
                                        <p:tav tm="100000">
                                          <p:val>
                                            <p:strVal val="#ppt_x"/>
                                          </p:val>
                                        </p:tav>
                                      </p:tavLst>
                                    </p:anim>
                                    <p:anim calcmode="lin" valueType="num">
                                      <p:cBhvr additive="base">
                                        <p:cTn id="6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1000"/>
                                        <p:tgtEl>
                                          <p:spTgt spid="16"/>
                                        </p:tgtEl>
                                      </p:cBhvr>
                                    </p:animEffect>
                                    <p:anim calcmode="lin" valueType="num">
                                      <p:cBhvr>
                                        <p:cTn id="67" dur="1000" fill="hold"/>
                                        <p:tgtEl>
                                          <p:spTgt spid="16"/>
                                        </p:tgtEl>
                                        <p:attrNameLst>
                                          <p:attrName>ppt_x</p:attrName>
                                        </p:attrNameLst>
                                      </p:cBhvr>
                                      <p:tavLst>
                                        <p:tav tm="0">
                                          <p:val>
                                            <p:strVal val="#ppt_x"/>
                                          </p:val>
                                        </p:tav>
                                        <p:tav tm="100000">
                                          <p:val>
                                            <p:strVal val="#ppt_x"/>
                                          </p:val>
                                        </p:tav>
                                      </p:tavLst>
                                    </p:anim>
                                    <p:anim calcmode="lin" valueType="num">
                                      <p:cBhvr>
                                        <p:cTn id="6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wipe(down)">
                                      <p:cBhvr>
                                        <p:cTn id="73" dur="500"/>
                                        <p:tgtEl>
                                          <p:spTgt spid="28"/>
                                        </p:tgtEl>
                                      </p:cBhvr>
                                    </p:animEffect>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fade">
                                      <p:cBhvr>
                                        <p:cTn id="78" dur="1000"/>
                                        <p:tgtEl>
                                          <p:spTgt spid="10"/>
                                        </p:tgtEl>
                                      </p:cBhvr>
                                    </p:animEffect>
                                    <p:anim calcmode="lin" valueType="num">
                                      <p:cBhvr>
                                        <p:cTn id="79" dur="1000" fill="hold"/>
                                        <p:tgtEl>
                                          <p:spTgt spid="10"/>
                                        </p:tgtEl>
                                        <p:attrNameLst>
                                          <p:attrName>ppt_x</p:attrName>
                                        </p:attrNameLst>
                                      </p:cBhvr>
                                      <p:tavLst>
                                        <p:tav tm="0">
                                          <p:val>
                                            <p:strVal val="#ppt_x"/>
                                          </p:val>
                                        </p:tav>
                                        <p:tav tm="100000">
                                          <p:val>
                                            <p:strVal val="#ppt_x"/>
                                          </p:val>
                                        </p:tav>
                                      </p:tavLst>
                                    </p:anim>
                                    <p:anim calcmode="lin" valueType="num">
                                      <p:cBhvr>
                                        <p:cTn id="8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1000"/>
                                        <p:tgtEl>
                                          <p:spTgt spid="21"/>
                                        </p:tgtEl>
                                      </p:cBhvr>
                                    </p:animEffect>
                                    <p:anim calcmode="lin" valueType="num">
                                      <p:cBhvr>
                                        <p:cTn id="86" dur="1000" fill="hold"/>
                                        <p:tgtEl>
                                          <p:spTgt spid="21"/>
                                        </p:tgtEl>
                                        <p:attrNameLst>
                                          <p:attrName>ppt_x</p:attrName>
                                        </p:attrNameLst>
                                      </p:cBhvr>
                                      <p:tavLst>
                                        <p:tav tm="0">
                                          <p:val>
                                            <p:strVal val="#ppt_x"/>
                                          </p:val>
                                        </p:tav>
                                        <p:tav tm="100000">
                                          <p:val>
                                            <p:strVal val="#ppt_x"/>
                                          </p:val>
                                        </p:tav>
                                      </p:tavLst>
                                    </p:anim>
                                    <p:anim calcmode="lin" valueType="num">
                                      <p:cBhvr>
                                        <p:cTn id="8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wipe(down)">
                                      <p:cBhvr>
                                        <p:cTn id="92" dur="500"/>
                                        <p:tgtEl>
                                          <p:spTgt spid="29"/>
                                        </p:tgtEl>
                                      </p:cBhvr>
                                    </p:animEffect>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1"/>
                                        </p:tgtEl>
                                        <p:attrNameLst>
                                          <p:attrName>style.visibility</p:attrName>
                                        </p:attrNameLst>
                                      </p:cBhvr>
                                      <p:to>
                                        <p:strVal val="visible"/>
                                      </p:to>
                                    </p:set>
                                    <p:anim calcmode="lin" valueType="num">
                                      <p:cBhvr additive="base">
                                        <p:cTn id="97" dur="500" fill="hold"/>
                                        <p:tgtEl>
                                          <p:spTgt spid="11"/>
                                        </p:tgtEl>
                                        <p:attrNameLst>
                                          <p:attrName>ppt_x</p:attrName>
                                        </p:attrNameLst>
                                      </p:cBhvr>
                                      <p:tavLst>
                                        <p:tav tm="0">
                                          <p:val>
                                            <p:strVal val="#ppt_x"/>
                                          </p:val>
                                        </p:tav>
                                        <p:tav tm="100000">
                                          <p:val>
                                            <p:strVal val="#ppt_x"/>
                                          </p:val>
                                        </p:tav>
                                      </p:tavLst>
                                    </p:anim>
                                    <p:anim calcmode="lin" valueType="num">
                                      <p:cBhvr additive="base">
                                        <p:cTn id="9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grpId="0" nodeType="clickEffect">
                                  <p:stCondLst>
                                    <p:cond delay="0"/>
                                  </p:stCondLst>
                                  <p:childTnLst>
                                    <p:set>
                                      <p:cBhvr>
                                        <p:cTn id="102" dur="1" fill="hold">
                                          <p:stCondLst>
                                            <p:cond delay="0"/>
                                          </p:stCondLst>
                                        </p:cTn>
                                        <p:tgtEl>
                                          <p:spTgt spid="22"/>
                                        </p:tgtEl>
                                        <p:attrNameLst>
                                          <p:attrName>style.visibility</p:attrName>
                                        </p:attrNameLst>
                                      </p:cBhvr>
                                      <p:to>
                                        <p:strVal val="visible"/>
                                      </p:to>
                                    </p:set>
                                    <p:animEffect transition="in" filter="wipe(down)">
                                      <p:cBhvr>
                                        <p:cTn id="103" dur="500"/>
                                        <p:tgtEl>
                                          <p:spTgt spid="22"/>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4" fill="hold" grpId="0" nodeType="clickEffect">
                                  <p:stCondLst>
                                    <p:cond delay="0"/>
                                  </p:stCondLst>
                                  <p:childTnLst>
                                    <p:set>
                                      <p:cBhvr>
                                        <p:cTn id="107" dur="1" fill="hold">
                                          <p:stCondLst>
                                            <p:cond delay="0"/>
                                          </p:stCondLst>
                                        </p:cTn>
                                        <p:tgtEl>
                                          <p:spTgt spid="30"/>
                                        </p:tgtEl>
                                        <p:attrNameLst>
                                          <p:attrName>style.visibility</p:attrName>
                                        </p:attrNameLst>
                                      </p:cBhvr>
                                      <p:to>
                                        <p:strVal val="visible"/>
                                      </p:to>
                                    </p:set>
                                    <p:animEffect transition="in" filter="wipe(down)">
                                      <p:cBhvr>
                                        <p:cTn id="108" dur="500"/>
                                        <p:tgtEl>
                                          <p:spTgt spid="30"/>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grpId="0" nodeType="clickEffect">
                                  <p:stCondLst>
                                    <p:cond delay="0"/>
                                  </p:stCondLst>
                                  <p:childTnLst>
                                    <p:set>
                                      <p:cBhvr>
                                        <p:cTn id="112" dur="1" fill="hold">
                                          <p:stCondLst>
                                            <p:cond delay="0"/>
                                          </p:stCondLst>
                                        </p:cTn>
                                        <p:tgtEl>
                                          <p:spTgt spid="23"/>
                                        </p:tgtEl>
                                        <p:attrNameLst>
                                          <p:attrName>style.visibility</p:attrName>
                                        </p:attrNameLst>
                                      </p:cBhvr>
                                      <p:to>
                                        <p:strVal val="visible"/>
                                      </p:to>
                                    </p:set>
                                    <p:animEffect transition="in" filter="wipe(down)">
                                      <p:cBhvr>
                                        <p:cTn id="113" dur="500"/>
                                        <p:tgtEl>
                                          <p:spTgt spid="23"/>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4" fill="hold" grpId="0" nodeType="clickEffect">
                                  <p:stCondLst>
                                    <p:cond delay="0"/>
                                  </p:stCondLst>
                                  <p:childTnLst>
                                    <p:set>
                                      <p:cBhvr>
                                        <p:cTn id="117" dur="1" fill="hold">
                                          <p:stCondLst>
                                            <p:cond delay="0"/>
                                          </p:stCondLst>
                                        </p:cTn>
                                        <p:tgtEl>
                                          <p:spTgt spid="26"/>
                                        </p:tgtEl>
                                        <p:attrNameLst>
                                          <p:attrName>style.visibility</p:attrName>
                                        </p:attrNameLst>
                                      </p:cBhvr>
                                      <p:to>
                                        <p:strVal val="visible"/>
                                      </p:to>
                                    </p:set>
                                    <p:animEffect transition="in" filter="wipe(down)">
                                      <p:cBhvr>
                                        <p:cTn id="118" dur="500"/>
                                        <p:tgtEl>
                                          <p:spTgt spid="26"/>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4" fill="hold" grpId="0" nodeType="clickEffect">
                                  <p:stCondLst>
                                    <p:cond delay="0"/>
                                  </p:stCondLst>
                                  <p:childTnLst>
                                    <p:set>
                                      <p:cBhvr>
                                        <p:cTn id="122" dur="1" fill="hold">
                                          <p:stCondLst>
                                            <p:cond delay="0"/>
                                          </p:stCondLst>
                                        </p:cTn>
                                        <p:tgtEl>
                                          <p:spTgt spid="32"/>
                                        </p:tgtEl>
                                        <p:attrNameLst>
                                          <p:attrName>style.visibility</p:attrName>
                                        </p:attrNameLst>
                                      </p:cBhvr>
                                      <p:to>
                                        <p:strVal val="visible"/>
                                      </p:to>
                                    </p:set>
                                    <p:animEffect transition="in" filter="wipe(down)">
                                      <p:cBhvr>
                                        <p:cTn id="123" dur="500"/>
                                        <p:tgtEl>
                                          <p:spTgt spid="32"/>
                                        </p:tgtEl>
                                      </p:cBhvr>
                                    </p:animEffect>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24"/>
                                        </p:tgtEl>
                                        <p:attrNameLst>
                                          <p:attrName>style.visibility</p:attrName>
                                        </p:attrNameLst>
                                      </p:cBhvr>
                                      <p:to>
                                        <p:strVal val="visible"/>
                                      </p:to>
                                    </p:set>
                                    <p:animEffect transition="in" filter="fade">
                                      <p:cBhvr>
                                        <p:cTn id="128" dur="1000"/>
                                        <p:tgtEl>
                                          <p:spTgt spid="24"/>
                                        </p:tgtEl>
                                      </p:cBhvr>
                                    </p:animEffect>
                                    <p:anim calcmode="lin" valueType="num">
                                      <p:cBhvr>
                                        <p:cTn id="129" dur="1000" fill="hold"/>
                                        <p:tgtEl>
                                          <p:spTgt spid="24"/>
                                        </p:tgtEl>
                                        <p:attrNameLst>
                                          <p:attrName>ppt_x</p:attrName>
                                        </p:attrNameLst>
                                      </p:cBhvr>
                                      <p:tavLst>
                                        <p:tav tm="0">
                                          <p:val>
                                            <p:strVal val="#ppt_x"/>
                                          </p:val>
                                        </p:tav>
                                        <p:tav tm="100000">
                                          <p:val>
                                            <p:strVal val="#ppt_x"/>
                                          </p:val>
                                        </p:tav>
                                      </p:tavLst>
                                    </p:anim>
                                    <p:anim calcmode="lin" valueType="num">
                                      <p:cBhvr>
                                        <p:cTn id="1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13"/>
                                        </p:tgtEl>
                                        <p:attrNameLst>
                                          <p:attrName>style.visibility</p:attrName>
                                        </p:attrNameLst>
                                      </p:cBhvr>
                                      <p:to>
                                        <p:strVal val="visible"/>
                                      </p:to>
                                    </p:set>
                                    <p:animEffect transition="in" filter="wipe(down)">
                                      <p:cBhvr>
                                        <p:cTn id="135" dur="500"/>
                                        <p:tgtEl>
                                          <p:spTgt spid="13"/>
                                        </p:tgtEl>
                                      </p:cBhvr>
                                    </p:animEffect>
                                  </p:childTnLst>
                                </p:cTn>
                              </p:par>
                            </p:childTnLst>
                          </p:cTn>
                        </p:par>
                      </p:childTnLst>
                    </p:cTn>
                  </p:par>
                  <p:par>
                    <p:cTn id="136" fill="hold">
                      <p:stCondLst>
                        <p:cond delay="indefinite"/>
                      </p:stCondLst>
                      <p:childTnLst>
                        <p:par>
                          <p:cTn id="137" fill="hold">
                            <p:stCondLst>
                              <p:cond delay="0"/>
                            </p:stCondLst>
                            <p:childTnLst>
                              <p:par>
                                <p:cTn id="138" presetID="1" presetClass="mediacall" presetSubtype="0" fill="hold" nodeType="clickEffect">
                                  <p:stCondLst>
                                    <p:cond delay="0"/>
                                  </p:stCondLst>
                                  <p:childTnLst>
                                    <p:cmd type="call" cmd="playFrom(0.0)">
                                      <p:cBhvr>
                                        <p:cTn id="139" dur="3634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0" fill="hold" display="0">
                  <p:stCondLst>
                    <p:cond delay="indefinite"/>
                  </p:stCondLst>
                  <p:endCondLst>
                    <p:cond evt="onStopAudio" delay="0">
                      <p:tgtEl>
                        <p:sldTgt/>
                      </p:tgtEl>
                    </p:cond>
                  </p:endCondLst>
                </p:cTn>
                <p:tgtEl>
                  <p:spTgt spid="7"/>
                </p:tgtEl>
              </p:cMediaNode>
            </p:audio>
          </p:childTnLst>
        </p:cTn>
      </p:par>
    </p:tnLst>
    <p:bldLst>
      <p:bldP spid="2" grpId="0"/>
      <p:bldP spid="15" grpId="0" animBg="1"/>
      <p:bldP spid="16" grpId="0" animBg="1"/>
      <p:bldP spid="21" grpId="0" animBg="1"/>
      <p:bldP spid="22" grpId="0" animBg="1"/>
      <p:bldP spid="23" grpId="0" animBg="1"/>
      <p:bldP spid="24" grpId="0" animBg="1"/>
      <p:bldP spid="25" grpId="0" animBg="1"/>
      <p:bldP spid="27" grpId="0" animBg="1"/>
      <p:bldP spid="28" grpId="0" animBg="1"/>
      <p:bldP spid="29" grpId="0" animBg="1"/>
      <p:bldP spid="30" grpId="0" animBg="1"/>
      <p:bldP spid="31" grpId="0"/>
      <p:bldP spid="4" grpId="0"/>
      <p:bldP spid="5" grpId="0"/>
      <p:bldP spid="8" grpId="0"/>
      <p:bldP spid="10" grpId="0"/>
      <p:bldP spid="11" grpId="0"/>
      <p:bldP spid="26" grpId="0" animBg="1"/>
      <p:bldP spid="32"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9632" y="190872"/>
            <a:ext cx="7056784" cy="853523"/>
          </a:xfrm>
        </p:spPr>
        <p:txBody>
          <a:bodyPr>
            <a:noAutofit/>
          </a:bodyPr>
          <a:lstStyle/>
          <a:p>
            <a:pPr algn="ctr"/>
            <a:r>
              <a:rPr lang="fr-FR" altLang="fr-FR" sz="4000" b="1" cap="none"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2400" dirty="0"/>
              <a:t>Plan de recherche</a:t>
            </a:r>
            <a:br>
              <a:rPr lang="fr-FR" altLang="fr-FR" sz="4000" b="1" cap="none" dirty="0">
                <a:solidFill>
                  <a:schemeClr val="tx1"/>
                </a:solidFill>
                <a:latin typeface="Arial" panose="020B0604020202020204" pitchFamily="34" charset="0"/>
                <a:ea typeface="Calibri" panose="020F0502020204030204" pitchFamily="34" charset="0"/>
                <a:cs typeface="Arial" panose="020B0604020202020204" pitchFamily="34" charset="0"/>
              </a:rPr>
            </a:br>
            <a:r>
              <a:rPr lang="fr-FR" altLang="fr-FR" sz="1600" b="1" cap="none" dirty="0">
                <a:solidFill>
                  <a:schemeClr val="tx1"/>
                </a:solidFill>
                <a:latin typeface="+mn-lt"/>
                <a:ea typeface="Calibri" panose="020F0502020204030204" pitchFamily="34" charset="0"/>
                <a:cs typeface="Arial" panose="020B0604020202020204" pitchFamily="34" charset="0"/>
              </a:rPr>
              <a:t>Deuxième partie</a:t>
            </a:r>
            <a:br>
              <a:rPr lang="fr-FR" altLang="fr-FR" sz="2400" b="1" cap="none" dirty="0">
                <a:solidFill>
                  <a:schemeClr val="tx1"/>
                </a:solidFill>
                <a:latin typeface="Arial" panose="020B0604020202020204" pitchFamily="34" charset="0"/>
                <a:ea typeface="Calibri" panose="020F0502020204030204" pitchFamily="34" charset="0"/>
                <a:cs typeface="Arial" panose="020B0604020202020204" pitchFamily="34" charset="0"/>
              </a:rPr>
            </a:br>
            <a:br>
              <a:rPr lang="fr-FR" altLang="fr-FR" sz="3600" b="1" cap="none" dirty="0">
                <a:solidFill>
                  <a:schemeClr val="tx1"/>
                </a:solidFill>
                <a:latin typeface="Arial" panose="020B0604020202020204" pitchFamily="34" charset="0"/>
              </a:rPr>
            </a:br>
            <a:endParaRPr lang="fr-FR" sz="4800" b="1" dirty="0"/>
          </a:p>
        </p:txBody>
      </p:sp>
      <p:sp>
        <p:nvSpPr>
          <p:cNvPr id="12" name="Rectangle 9"/>
          <p:cNvSpPr>
            <a:spLocks noChangeArrowheads="1"/>
          </p:cNvSpPr>
          <p:nvPr/>
        </p:nvSpPr>
        <p:spPr bwMode="auto">
          <a:xfrm>
            <a:off x="467544" y="131561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a:ln>
                  <a:noFill/>
                </a:ln>
                <a:solidFill>
                  <a:schemeClr val="tx1"/>
                </a:solidFill>
                <a:effectLst/>
                <a:latin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3" name="Rectangle 10"/>
          <p:cNvSpPr>
            <a:spLocks noChangeArrowheads="1"/>
          </p:cNvSpPr>
          <p:nvPr/>
        </p:nvSpPr>
        <p:spPr bwMode="auto">
          <a:xfrm>
            <a:off x="467544" y="177281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4" name="Rectangle 11"/>
          <p:cNvSpPr>
            <a:spLocks noChangeArrowheads="1"/>
          </p:cNvSpPr>
          <p:nvPr/>
        </p:nvSpPr>
        <p:spPr bwMode="auto">
          <a:xfrm>
            <a:off x="467544" y="177281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Arial" panose="020B0604020202020204" pitchFamily="34" charset="0"/>
              </a:rPr>
              <a:t>	</a:t>
            </a:r>
          </a:p>
        </p:txBody>
      </p:sp>
      <p:sp>
        <p:nvSpPr>
          <p:cNvPr id="3" name="Ellipse 2"/>
          <p:cNvSpPr/>
          <p:nvPr/>
        </p:nvSpPr>
        <p:spPr>
          <a:xfrm>
            <a:off x="683568" y="1424701"/>
            <a:ext cx="3888432" cy="1440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pPr>
            <a:r>
              <a:rPr lang="fr-FR" altLang="fr-FR" sz="1600" b="1" dirty="0">
                <a:solidFill>
                  <a:schemeClr val="tx1"/>
                </a:solidFill>
                <a:latin typeface="Arial" panose="020B0604020202020204" pitchFamily="34" charset="0"/>
                <a:ea typeface="Calibri" panose="020F0502020204030204" pitchFamily="34" charset="0"/>
                <a:cs typeface="Arial" panose="020B0604020202020204" pitchFamily="34" charset="0"/>
              </a:rPr>
              <a:t>Présentation de l’étude L’enquête: pour une vision de l’intérieure</a:t>
            </a:r>
            <a:endParaRPr lang="fr-FR" altLang="fr-FR" sz="1600" b="1" dirty="0">
              <a:solidFill>
                <a:schemeClr val="tx1"/>
              </a:solidFill>
              <a:latin typeface="Arial" panose="020B0604020202020204" pitchFamily="34" charset="0"/>
            </a:endParaRPr>
          </a:p>
        </p:txBody>
      </p:sp>
      <p:sp>
        <p:nvSpPr>
          <p:cNvPr id="11" name="Ellipse 10"/>
          <p:cNvSpPr/>
          <p:nvPr/>
        </p:nvSpPr>
        <p:spPr>
          <a:xfrm>
            <a:off x="5224410" y="1409755"/>
            <a:ext cx="3528392" cy="1371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fr-FR" altLang="fr-FR" sz="1600" b="1" dirty="0">
                <a:solidFill>
                  <a:schemeClr val="tx1"/>
                </a:solidFill>
                <a:latin typeface="Arial" panose="020B0604020202020204" pitchFamily="34" charset="0"/>
                <a:ea typeface="Calibri" panose="020F0502020204030204" pitchFamily="34" charset="0"/>
                <a:cs typeface="Arial" panose="020B0604020202020204" pitchFamily="34" charset="0"/>
              </a:rPr>
              <a:t>Présentation de la démarche didactique</a:t>
            </a:r>
          </a:p>
        </p:txBody>
      </p:sp>
      <p:sp>
        <p:nvSpPr>
          <p:cNvPr id="15" name="Arrondir un rectangle avec un coin du même côté 14"/>
          <p:cNvSpPr/>
          <p:nvPr/>
        </p:nvSpPr>
        <p:spPr>
          <a:xfrm>
            <a:off x="3455875" y="2875069"/>
            <a:ext cx="2664297" cy="553932"/>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fr-FR" altLang="fr-FR" b="1" dirty="0">
                <a:solidFill>
                  <a:schemeClr val="tx1"/>
                </a:solidFill>
                <a:latin typeface="Arial" panose="020B0604020202020204" pitchFamily="34" charset="0"/>
                <a:ea typeface="Calibri" panose="020F0502020204030204" pitchFamily="34" charset="0"/>
                <a:cs typeface="Arial" panose="020B0604020202020204" pitchFamily="34" charset="0"/>
              </a:rPr>
              <a:t> Pendant la formation</a:t>
            </a:r>
          </a:p>
        </p:txBody>
      </p:sp>
      <p:pic>
        <p:nvPicPr>
          <p:cNvPr id="4" name="Image 3" descr="Communiquer">
            <a:extLst>
              <a:ext uri="{FF2B5EF4-FFF2-40B4-BE49-F238E27FC236}">
                <a16:creationId xmlns:a16="http://schemas.microsoft.com/office/drawing/2014/main" id="{BE8DD853-87FE-60BC-27B2-482B1E4439D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3829733"/>
            <a:ext cx="5760640" cy="2623603"/>
          </a:xfrm>
          <a:prstGeom prst="rect">
            <a:avLst/>
          </a:prstGeom>
          <a:noFill/>
          <a:ln>
            <a:noFill/>
          </a:ln>
        </p:spPr>
      </p:pic>
      <p:pic>
        <p:nvPicPr>
          <p:cNvPr id="5" name="Son enregistré">
            <a:hlinkClick r:id="" action="ppaction://media"/>
            <a:extLst>
              <a:ext uri="{FF2B5EF4-FFF2-40B4-BE49-F238E27FC236}">
                <a16:creationId xmlns:a16="http://schemas.microsoft.com/office/drawing/2014/main" id="{8667D833-32B2-0782-8B49-A0FCE5FF8D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35976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007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5"/>
                </p:tgtEl>
              </p:cMediaNode>
            </p:audio>
          </p:childTnLst>
        </p:cTn>
      </p:par>
    </p:tnLst>
    <p:bldLst>
      <p:bldP spid="3" grpId="0" animBg="1"/>
      <p:bldP spid="11"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53FD76-9C35-A046-8D9D-1CD70BD1E8C3}"/>
              </a:ext>
            </a:extLst>
          </p:cNvPr>
          <p:cNvSpPr>
            <a:spLocks noGrp="1"/>
          </p:cNvSpPr>
          <p:nvPr>
            <p:ph type="title"/>
          </p:nvPr>
        </p:nvSpPr>
        <p:spPr>
          <a:xfrm>
            <a:off x="938758" y="382385"/>
            <a:ext cx="7633742" cy="742359"/>
          </a:xfrm>
        </p:spPr>
        <p:txBody>
          <a:bodyPr>
            <a:normAutofit/>
          </a:bodyPr>
          <a:lstStyle/>
          <a:p>
            <a:pPr algn="ctr"/>
            <a:r>
              <a:rPr lang="fr-FR" sz="2000" dirty="0"/>
              <a:t>Plan de recherche</a:t>
            </a:r>
            <a:br>
              <a:rPr lang="fr-FR" altLang="fr-FR" sz="2000" b="1" cap="none" dirty="0">
                <a:solidFill>
                  <a:schemeClr val="tx1"/>
                </a:solidFill>
                <a:latin typeface="Arial" panose="020B0604020202020204" pitchFamily="34" charset="0"/>
                <a:ea typeface="Calibri" panose="020F0502020204030204" pitchFamily="34" charset="0"/>
                <a:cs typeface="Arial" panose="020B0604020202020204" pitchFamily="34" charset="0"/>
              </a:rPr>
            </a:br>
            <a:r>
              <a:rPr lang="fr-FR" altLang="fr-FR" sz="2000" b="1" cap="none" dirty="0">
                <a:solidFill>
                  <a:schemeClr val="tx1"/>
                </a:solidFill>
                <a:latin typeface="+mn-lt"/>
                <a:ea typeface="Calibri" panose="020F0502020204030204" pitchFamily="34" charset="0"/>
                <a:cs typeface="Arial" panose="020B0604020202020204" pitchFamily="34" charset="0"/>
              </a:rPr>
              <a:t>Deuxième partie</a:t>
            </a:r>
            <a:endParaRPr lang="fr-FR" sz="2000" dirty="0"/>
          </a:p>
        </p:txBody>
      </p:sp>
      <p:sp>
        <p:nvSpPr>
          <p:cNvPr id="3" name="Espace réservé du contenu 2">
            <a:extLst>
              <a:ext uri="{FF2B5EF4-FFF2-40B4-BE49-F238E27FC236}">
                <a16:creationId xmlns:a16="http://schemas.microsoft.com/office/drawing/2014/main" id="{4314FA28-2EAF-BB5E-4F86-FA4253C2E7C4}"/>
              </a:ext>
            </a:extLst>
          </p:cNvPr>
          <p:cNvSpPr>
            <a:spLocks noGrp="1"/>
          </p:cNvSpPr>
          <p:nvPr>
            <p:ph idx="1"/>
          </p:nvPr>
        </p:nvSpPr>
        <p:spPr>
          <a:xfrm>
            <a:off x="827584" y="1988840"/>
            <a:ext cx="7920880" cy="4342759"/>
          </a:xfrm>
        </p:spPr>
        <p:txBody>
          <a:bodyPr>
            <a:normAutofit fontScale="77500" lnSpcReduction="20000"/>
          </a:bodyPr>
          <a:lstStyle/>
          <a:p>
            <a:pPr>
              <a:buFont typeface="Wingdings" panose="05000000000000000000" pitchFamily="2" charset="2"/>
              <a:buChar char="Ø"/>
            </a:pPr>
            <a:endParaRPr lang="fr-FR" dirty="0">
              <a:solidFill>
                <a:schemeClr val="tx1"/>
              </a:solidFill>
            </a:endParaRPr>
          </a:p>
          <a:p>
            <a:pPr>
              <a:buFont typeface="Wingdings" panose="05000000000000000000" pitchFamily="2" charset="2"/>
              <a:buChar char="Ø"/>
            </a:pPr>
            <a:r>
              <a:rPr lang="fr-FR" dirty="0">
                <a:solidFill>
                  <a:schemeClr val="tx1"/>
                </a:solidFill>
              </a:rPr>
              <a:t>Un entretien avec les enseignants a fait ressortir les points suivants:    </a:t>
            </a:r>
          </a:p>
          <a:p>
            <a:pPr algn="just"/>
            <a:r>
              <a:rPr lang="fr-FR" sz="2100" dirty="0">
                <a:solidFill>
                  <a:schemeClr val="tx1"/>
                </a:solidFill>
                <a:effectLst/>
                <a:latin typeface="Times New Roman" panose="02020603050405020304" pitchFamily="18" charset="0"/>
                <a:ea typeface="Times New Roman" panose="02020603050405020304" pitchFamily="18" charset="0"/>
              </a:rPr>
              <a:t>Les TICE nous permettent  de partager notre expérience avec nos pairs et nos étudiants;</a:t>
            </a:r>
          </a:p>
          <a:p>
            <a:pPr algn="just"/>
            <a:r>
              <a:rPr lang="fr-FR" sz="2100" dirty="0">
                <a:solidFill>
                  <a:schemeClr val="tx1"/>
                </a:solidFill>
                <a:effectLst/>
                <a:latin typeface="Times New Roman" panose="02020603050405020304" pitchFamily="18" charset="0"/>
                <a:ea typeface="Times New Roman" panose="02020603050405020304" pitchFamily="18" charset="0"/>
              </a:rPr>
              <a:t>Rompre l’isolement : Le besoin de communiquer n’est pas toujours d’ordre purement pédagogique. L’apprenant peut vouloir être rassuré, motivé;</a:t>
            </a:r>
          </a:p>
          <a:p>
            <a:pPr algn="just"/>
            <a:r>
              <a:rPr lang="fr-FR" sz="2100" dirty="0">
                <a:solidFill>
                  <a:schemeClr val="tx1"/>
                </a:solidFill>
                <a:effectLst/>
                <a:latin typeface="Times New Roman" panose="02020603050405020304" pitchFamily="18" charset="0"/>
                <a:ea typeface="Times New Roman" panose="02020603050405020304" pitchFamily="18" charset="0"/>
              </a:rPr>
              <a:t>Les apprenants sont vivement encouragés à communiquer entre eux pour se poser des questions, comparer leurs travaux et travailler en groupe chaque fois que cela est possible. </a:t>
            </a:r>
          </a:p>
          <a:p>
            <a:pPr algn="just"/>
            <a:r>
              <a:rPr lang="fr-FR" sz="2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Le forum pourra être utilisé ici non seulement comme une sorte de réseau d’entraide, mais également comme support aux travaux collectifs et à la confrontation des réflexions individuelles;</a:t>
            </a:r>
          </a:p>
          <a:p>
            <a:pPr algn="just"/>
            <a:r>
              <a:rPr lang="fr-FR" sz="2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Le chat quant à lui est un mode de discussion idéal pour faire un point d’étape, préparer en petits groupes une production collective, prendre une décision rapide et consensuelle.</a:t>
            </a:r>
            <a:endParaRPr lang="fr-FR" sz="2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100" dirty="0">
                <a:solidFill>
                  <a:schemeClr val="tx1"/>
                </a:solidFill>
                <a:effectLst/>
                <a:latin typeface="Times New Roman" panose="02020603050405020304" pitchFamily="18" charset="0"/>
                <a:ea typeface="Times New Roman" panose="02020603050405020304" pitchFamily="18" charset="0"/>
              </a:rPr>
              <a:t>Au cours de cette formation, les enseignants formés devaient réfléchir à la meilleure manière d’intégrer les TICE dans leurs enseignements. Ils étaient fortement encouragés à profiter de tous les outils technologiques mis à leur disposition.</a:t>
            </a:r>
            <a:endParaRPr lang="fr-FR" sz="2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solidFill>
                <a:schemeClr val="tx1"/>
              </a:solidFill>
            </a:endParaRPr>
          </a:p>
        </p:txBody>
      </p:sp>
      <p:sp>
        <p:nvSpPr>
          <p:cNvPr id="4" name="Arrondir un rectangle avec un coin du même côté 14">
            <a:extLst>
              <a:ext uri="{FF2B5EF4-FFF2-40B4-BE49-F238E27FC236}">
                <a16:creationId xmlns:a16="http://schemas.microsoft.com/office/drawing/2014/main" id="{FAEC54B2-0DE1-9DC6-C71A-949C582FA1C6}"/>
              </a:ext>
            </a:extLst>
          </p:cNvPr>
          <p:cNvSpPr/>
          <p:nvPr/>
        </p:nvSpPr>
        <p:spPr>
          <a:xfrm>
            <a:off x="3347864" y="1123628"/>
            <a:ext cx="2664297" cy="553932"/>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fr-FR" altLang="fr-FR" b="1" dirty="0">
                <a:solidFill>
                  <a:schemeClr val="tx1"/>
                </a:solidFill>
                <a:latin typeface="Arial" panose="020B0604020202020204" pitchFamily="34" charset="0"/>
                <a:ea typeface="Calibri" panose="020F0502020204030204" pitchFamily="34" charset="0"/>
                <a:cs typeface="Arial" panose="020B0604020202020204" pitchFamily="34" charset="0"/>
              </a:rPr>
              <a:t> Après la formation</a:t>
            </a:r>
          </a:p>
        </p:txBody>
      </p:sp>
      <p:pic>
        <p:nvPicPr>
          <p:cNvPr id="5" name="Son enregistré">
            <a:hlinkClick r:id="" action="ppaction://media"/>
            <a:extLst>
              <a:ext uri="{FF2B5EF4-FFF2-40B4-BE49-F238E27FC236}">
                <a16:creationId xmlns:a16="http://schemas.microsoft.com/office/drawing/2014/main" id="{E63932E1-E1D6-4388-9168-04939C8716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17883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518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5"/>
                </p:tgtEl>
              </p:cMediaNode>
            </p:audio>
          </p:childTnLst>
        </p:cTn>
      </p:par>
    </p:tnLst>
    <p:bldLst>
      <p:bldP spid="4"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7.jpeg"/></Relationships>
</file>

<file path=ppt/theme/_rels/theme3.xml.rels><?xml version="1.0" encoding="UTF-8" standalone="yes"?>
<Relationships xmlns="http://schemas.openxmlformats.org/package/2006/relationships"><Relationship Id="rId1" Type="http://schemas.openxmlformats.org/officeDocument/2006/relationships/image" Target="../media/image8.jpeg"/></Relationships>
</file>

<file path=ppt/theme/_rels/them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image" Target="../media/image1.jpeg"/></Relationships>
</file>

<file path=ppt/theme/theme1.xml><?xml version="1.0" encoding="utf-8"?>
<a:theme xmlns:a="http://schemas.openxmlformats.org/drawingml/2006/main" name="Organique">
  <a:themeElements>
    <a:clrScheme name="Organique">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que">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que">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Parallaxe">
  <a:themeElements>
    <a:clrScheme name="Parallaxe">
      <a:dk1>
        <a:sysClr val="windowText" lastClr="000000"/>
      </a:dk1>
      <a:lt1>
        <a:sysClr val="window" lastClr="FFFFFF"/>
      </a:lt1>
      <a:dk2>
        <a:srgbClr val="212121"/>
      </a:dk2>
      <a:lt2>
        <a:srgbClr val="EBEBEB"/>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e">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e">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3.xml><?xml version="1.0" encoding="utf-8"?>
<a:theme xmlns:a="http://schemas.openxmlformats.org/drawingml/2006/main" name="Circuit">
  <a:themeElements>
    <a:clrScheme name="Circuit">
      <a:dk1>
        <a:sysClr val="windowText" lastClr="000000"/>
      </a:dk1>
      <a:lt1>
        <a:sysClr val="window" lastClr="FFFFFF"/>
      </a:lt1>
      <a:dk2>
        <a:srgbClr val="252C36"/>
      </a:dk2>
      <a:lt2>
        <a:srgbClr val="7C96A3"/>
      </a:lt2>
      <a:accent1>
        <a:srgbClr val="4FD093"/>
      </a:accent1>
      <a:accent2>
        <a:srgbClr val="54BCDF"/>
      </a:accent2>
      <a:accent3>
        <a:srgbClr val="A262D0"/>
      </a:accent3>
      <a:accent4>
        <a:srgbClr val="D7537B"/>
      </a:accent4>
      <a:accent5>
        <a:srgbClr val="E78045"/>
      </a:accent5>
      <a:accent6>
        <a:srgbClr val="84C350"/>
      </a:accent6>
      <a:hlink>
        <a:srgbClr val="22FFFF"/>
      </a:hlink>
      <a:folHlink>
        <a:srgbClr val="9BF3FD"/>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2578CA-DEC9-49C3-80AF-C113973CC9A9}"/>
    </a:ext>
  </a:extLst>
</a:theme>
</file>

<file path=ppt/theme/theme4.xml><?xml version="1.0" encoding="utf-8"?>
<a:theme xmlns:a="http://schemas.openxmlformats.org/drawingml/2006/main" name="1_Organique">
  <a:themeElements>
    <a:clrScheme name="Organique">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que">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que">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ppt/theme/theme5.xml><?xml version="1.0" encoding="utf-8"?>
<a:theme xmlns:a="http://schemas.openxmlformats.org/drawingml/2006/main" name="Badge">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781A3FE5221348BD320FD88E93B798" ma:contentTypeVersion="14" ma:contentTypeDescription="Crée un document." ma:contentTypeScope="" ma:versionID="ab55d76d7ff35331ae2e563a9536300c">
  <xsd:schema xmlns:xsd="http://www.w3.org/2001/XMLSchema" xmlns:xs="http://www.w3.org/2001/XMLSchema" xmlns:p="http://schemas.microsoft.com/office/2006/metadata/properties" xmlns:ns2="70640e99-a906-44ca-9788-1187f02545c3" xmlns:ns3="81ea5076-3853-4f88-8651-c83b8867e93c" targetNamespace="http://schemas.microsoft.com/office/2006/metadata/properties" ma:root="true" ma:fieldsID="493eb158307d09b1d6036725bae88a64" ns2:_="" ns3:_="">
    <xsd:import namespace="70640e99-a906-44ca-9788-1187f02545c3"/>
    <xsd:import namespace="81ea5076-3853-4f88-8651-c83b8867e93c"/>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bjectDetectorVersion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640e99-a906-44ca-9788-1187f02545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alises d’images" ma:readOnly="false" ma:fieldId="{5cf76f15-5ced-4ddc-b409-7134ff3c332f}" ma:taxonomyMulti="true" ma:sspId="58b5b1d5-c84c-40c5-92ea-205f3242d431"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1ea5076-3853-4f88-8651-c83b8867e93c"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2f6a886-6e7b-4dde-936d-804608100d67}" ma:internalName="TaxCatchAll" ma:showField="CatchAllData" ma:web="81ea5076-3853-4f88-8651-c83b8867e93c">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98E298-D137-4923-A6CF-9089957A10CF}"/>
</file>

<file path=customXml/itemProps2.xml><?xml version="1.0" encoding="utf-8"?>
<ds:datastoreItem xmlns:ds="http://schemas.openxmlformats.org/officeDocument/2006/customXml" ds:itemID="{D086E622-CF79-4E14-8D31-266782E6ED4A}"/>
</file>

<file path=docProps/app.xml><?xml version="1.0" encoding="utf-8"?>
<Properties xmlns="http://schemas.openxmlformats.org/officeDocument/2006/extended-properties" xmlns:vt="http://schemas.openxmlformats.org/officeDocument/2006/docPropsVTypes">
  <Template>Organic</Template>
  <TotalTime>7822</TotalTime>
  <Words>1363</Words>
  <Application>Microsoft Office PowerPoint</Application>
  <PresentationFormat>Affichage à l'écran (4:3)</PresentationFormat>
  <Paragraphs>138</Paragraphs>
  <Slides>14</Slides>
  <Notes>1</Notes>
  <HiddenSlides>0</HiddenSlides>
  <MMClips>12</MMClips>
  <ScaleCrop>false</ScaleCrop>
  <HeadingPairs>
    <vt:vector size="6" baseType="variant">
      <vt:variant>
        <vt:lpstr>Polices utilisées</vt:lpstr>
      </vt:variant>
      <vt:variant>
        <vt:i4>15</vt:i4>
      </vt:variant>
      <vt:variant>
        <vt:lpstr>Thème</vt:lpstr>
      </vt:variant>
      <vt:variant>
        <vt:i4>5</vt:i4>
      </vt:variant>
      <vt:variant>
        <vt:lpstr>Titres des diapositives</vt:lpstr>
      </vt:variant>
      <vt:variant>
        <vt:i4>14</vt:i4>
      </vt:variant>
    </vt:vector>
  </HeadingPairs>
  <TitlesOfParts>
    <vt:vector size="34" baseType="lpstr">
      <vt:lpstr>Aharoni</vt:lpstr>
      <vt:lpstr>Algerian</vt:lpstr>
      <vt:lpstr>Aptos</vt:lpstr>
      <vt:lpstr>Arial</vt:lpstr>
      <vt:lpstr>Arial Black</vt:lpstr>
      <vt:lpstr>Calibri</vt:lpstr>
      <vt:lpstr>Corbel</vt:lpstr>
      <vt:lpstr>Garamond</vt:lpstr>
      <vt:lpstr>Gill Sans MT</vt:lpstr>
      <vt:lpstr>Impact</vt:lpstr>
      <vt:lpstr>Open Sans</vt:lpstr>
      <vt:lpstr>Times New Roman</vt:lpstr>
      <vt:lpstr>Tw Cen MT</vt:lpstr>
      <vt:lpstr>Wingdings</vt:lpstr>
      <vt:lpstr>Yantramanav</vt:lpstr>
      <vt:lpstr>Organique</vt:lpstr>
      <vt:lpstr>Parallaxe</vt:lpstr>
      <vt:lpstr>Circuit</vt:lpstr>
      <vt:lpstr>1_Organique</vt:lpstr>
      <vt:lpstr>Badge</vt:lpstr>
      <vt:lpstr>République Algérienne Démocratique Populaire  Ecole Normale Supérieure Assia Djebar de Constantine Département de la langue française  </vt:lpstr>
      <vt:lpstr>Le sceau de la technologie dans l’enseignement supérieur en Algérie </vt:lpstr>
      <vt:lpstr>Présentation PowerPoint</vt:lpstr>
      <vt:lpstr>PROBLEMATIQUE</vt:lpstr>
      <vt:lpstr>Présentation PowerPoint</vt:lpstr>
      <vt:lpstr>hypothèses</vt:lpstr>
      <vt:lpstr>Plan de recherche</vt:lpstr>
      <vt:lpstr>  Plan de recherche Deuxième partie  </vt:lpstr>
      <vt:lpstr>Plan de recherche Deuxième partie</vt:lpstr>
      <vt:lpstr>Corpus et méthodologie</vt:lpstr>
      <vt:lpstr> ANALYSE DES Résultats </vt:lpstr>
      <vt:lpstr> Retombées de l’integration des TICE DANS LA FORMATION DES FORMATEURS</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Virus</dc:creator>
  <cp:lastModifiedBy>NABLEY SAHBOUCH</cp:lastModifiedBy>
  <cp:revision>243</cp:revision>
  <dcterms:created xsi:type="dcterms:W3CDTF">2017-11-30T09:33:37Z</dcterms:created>
  <dcterms:modified xsi:type="dcterms:W3CDTF">2023-11-10T00:00:37Z</dcterms:modified>
</cp:coreProperties>
</file>